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65" r:id="rId2"/>
    <p:sldId id="282" r:id="rId3"/>
    <p:sldId id="293" r:id="rId4"/>
    <p:sldId id="284" r:id="rId5"/>
    <p:sldId id="283" r:id="rId6"/>
    <p:sldId id="285" r:id="rId7"/>
    <p:sldId id="286" r:id="rId8"/>
    <p:sldId id="266" r:id="rId9"/>
    <p:sldId id="287" r:id="rId10"/>
    <p:sldId id="288" r:id="rId11"/>
    <p:sldId id="289" r:id="rId12"/>
    <p:sldId id="290" r:id="rId13"/>
    <p:sldId id="291" r:id="rId14"/>
    <p:sldId id="269" r:id="rId15"/>
    <p:sldId id="276" r:id="rId16"/>
    <p:sldId id="292" r:id="rId17"/>
    <p:sldId id="279" r:id="rId18"/>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52C3F43-E743-E553-CAFE-76D4F428F454}" name="Guest User" initials="GU" userId="S::urn:spo:anon#9058a82cabea0eb298f78fc44a50597edc1993e53baad7ad2d63965ffdc437c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rika Bowen" initials="EB" lastIdx="10" clrIdx="0">
    <p:extLst>
      <p:ext uri="{19B8F6BF-5375-455C-9EA6-DF929625EA0E}">
        <p15:presenceInfo xmlns:p15="http://schemas.microsoft.com/office/powerpoint/2012/main" userId="Erika Bowen" providerId="None"/>
      </p:ext>
    </p:extLst>
  </p:cmAuthor>
  <p:cmAuthor id="2" name="Amy Schroeder" initials="AS" lastIdx="4" clrIdx="1">
    <p:extLst>
      <p:ext uri="{19B8F6BF-5375-455C-9EA6-DF929625EA0E}">
        <p15:presenceInfo xmlns:p15="http://schemas.microsoft.com/office/powerpoint/2012/main" userId="S::Amy.Schroeder@itd.idaho.gov::b88bead6-c8ed-4b79-8f3c-82e61fdfae09" providerId="AD"/>
      </p:ext>
    </p:extLst>
  </p:cmAuthor>
  <p:cmAuthor id="3" name="John Stone" initials="JS" lastIdx="12" clrIdx="2">
    <p:extLst>
      <p:ext uri="{19B8F6BF-5375-455C-9EA6-DF929625EA0E}">
        <p15:presenceInfo xmlns:p15="http://schemas.microsoft.com/office/powerpoint/2012/main" userId="S::JohnSt@horrocks.com::1a8b6883-a76e-433a-b1f9-4abdab3c275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99"/>
    <a:srgbClr val="BEB8AF"/>
    <a:srgbClr val="FBB61A"/>
    <a:srgbClr val="0C8743"/>
    <a:srgbClr val="4241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8474ED-B72B-44E7-86C3-64C019BF42CA}" v="7" dt="2024-04-18T18:22:33.6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autoAdjust="0"/>
    <p:restoredTop sz="90211" autoAdjust="0"/>
  </p:normalViewPr>
  <p:slideViewPr>
    <p:cSldViewPr snapToGrid="0">
      <p:cViewPr varScale="1">
        <p:scale>
          <a:sx n="103" d="100"/>
          <a:sy n="103" d="100"/>
        </p:scale>
        <p:origin x="1128" y="10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8/10/relationships/authors" Target="authors.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F6B06A60-208F-4CAC-BD92-28A614ACD5C0}" type="datetimeFigureOut">
              <a:rPr lang="en-US" smtClean="0"/>
              <a:t>6/17/2024</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59E37CD0-6EC8-4C17-B31C-FC56A6586476}" type="slidenum">
              <a:rPr lang="en-US" smtClean="0"/>
              <a:t>‹#›</a:t>
            </a:fld>
            <a:endParaRPr lang="en-US"/>
          </a:p>
        </p:txBody>
      </p:sp>
    </p:spTree>
    <p:extLst>
      <p:ext uri="{BB962C8B-B14F-4D97-AF65-F5344CB8AC3E}">
        <p14:creationId xmlns:p14="http://schemas.microsoft.com/office/powerpoint/2010/main" val="3603172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Situational Awareness means paying attention and being aware of what’s going on around you. No matter what your role is at work, situational awareness is an important key to keeping everyone safe.</a:t>
            </a:r>
          </a:p>
          <a:p>
            <a:r>
              <a:rPr lang="en-US" sz="1200" b="0" i="0" kern="1200" dirty="0">
                <a:solidFill>
                  <a:schemeClr val="tx1"/>
                </a:solidFill>
                <a:effectLst/>
                <a:latin typeface="+mn-lt"/>
                <a:ea typeface="+mn-ea"/>
                <a:cs typeface="+mn-cs"/>
              </a:rPr>
              <a:t>When you practice situational awareness at work, you remain alert and aware of things like:</a:t>
            </a:r>
          </a:p>
          <a:p>
            <a:r>
              <a:rPr lang="en-US" sz="1200" b="0" i="0" kern="1200" dirty="0">
                <a:solidFill>
                  <a:schemeClr val="tx1"/>
                </a:solidFill>
                <a:effectLst/>
                <a:latin typeface="+mn-lt"/>
                <a:ea typeface="+mn-ea"/>
                <a:cs typeface="+mn-cs"/>
              </a:rPr>
              <a:t>where your co-workers are while they are working and what they are doing, where operational heavy equipment is and how it is moving, what are the safe procedures for the tasks you are completing, what is going on above and behind you</a:t>
            </a:r>
          </a:p>
          <a:p>
            <a:r>
              <a:rPr lang="en-US" sz="1200" b="0" i="0" kern="1200" dirty="0">
                <a:solidFill>
                  <a:schemeClr val="tx1"/>
                </a:solidFill>
                <a:effectLst/>
                <a:latin typeface="+mn-lt"/>
                <a:ea typeface="+mn-ea"/>
                <a:cs typeface="+mn-cs"/>
              </a:rPr>
              <a:t>what is the weather like, if you are working outdoors.</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STOP</a:t>
            </a:r>
            <a:r>
              <a:rPr lang="en-US" sz="1200" b="0" i="0" kern="1200" dirty="0">
                <a:solidFill>
                  <a:schemeClr val="tx1"/>
                </a:solidFill>
                <a:effectLst/>
                <a:latin typeface="+mn-lt"/>
                <a:ea typeface="+mn-ea"/>
                <a:cs typeface="+mn-cs"/>
              </a:rPr>
              <a:t> - Think before you act. Consider the task and make sure you understand what needs to be done.</a:t>
            </a:r>
          </a:p>
          <a:p>
            <a:r>
              <a:rPr lang="en-US" sz="1200" b="1" i="0" kern="1200" dirty="0">
                <a:solidFill>
                  <a:schemeClr val="tx1"/>
                </a:solidFill>
                <a:effectLst/>
                <a:latin typeface="+mn-lt"/>
                <a:ea typeface="+mn-ea"/>
                <a:cs typeface="+mn-cs"/>
              </a:rPr>
              <a:t>LOOK</a:t>
            </a:r>
            <a:r>
              <a:rPr lang="en-US" sz="1200" b="0" i="0" kern="1200" dirty="0">
                <a:solidFill>
                  <a:schemeClr val="tx1"/>
                </a:solidFill>
                <a:effectLst/>
                <a:latin typeface="+mn-lt"/>
                <a:ea typeface="+mn-ea"/>
                <a:cs typeface="+mn-cs"/>
              </a:rPr>
              <a:t> - Carefully observe the work area to find potential hazards.</a:t>
            </a:r>
          </a:p>
          <a:p>
            <a:r>
              <a:rPr lang="en-US" sz="1200" b="1" i="0" kern="1200" dirty="0">
                <a:solidFill>
                  <a:schemeClr val="tx1"/>
                </a:solidFill>
                <a:effectLst/>
                <a:latin typeface="+mn-lt"/>
                <a:ea typeface="+mn-ea"/>
                <a:cs typeface="+mn-cs"/>
              </a:rPr>
              <a:t>ASSESS</a:t>
            </a:r>
            <a:r>
              <a:rPr lang="en-US" sz="1200" b="0" i="0" kern="1200" dirty="0">
                <a:solidFill>
                  <a:schemeClr val="tx1"/>
                </a:solidFill>
                <a:effectLst/>
                <a:latin typeface="+mn-lt"/>
                <a:ea typeface="+mn-ea"/>
                <a:cs typeface="+mn-cs"/>
              </a:rPr>
              <a:t> - Evaluate the hazards and make sure you have the proper tools, training, and PPE to be safe.</a:t>
            </a:r>
          </a:p>
          <a:p>
            <a:r>
              <a:rPr lang="en-US" sz="1200" b="1" i="0" kern="1200" dirty="0">
                <a:solidFill>
                  <a:schemeClr val="tx1"/>
                </a:solidFill>
                <a:effectLst/>
                <a:latin typeface="+mn-lt"/>
                <a:ea typeface="+mn-ea"/>
                <a:cs typeface="+mn-cs"/>
              </a:rPr>
              <a:t>MANAGE</a:t>
            </a:r>
            <a:r>
              <a:rPr lang="en-US" sz="1200" b="0" i="0" kern="1200" dirty="0">
                <a:solidFill>
                  <a:schemeClr val="tx1"/>
                </a:solidFill>
                <a:effectLst/>
                <a:latin typeface="+mn-lt"/>
                <a:ea typeface="+mn-ea"/>
                <a:cs typeface="+mn-cs"/>
              </a:rPr>
              <a:t> - Make changes, ask questions, and take the actions you need to continue to work safely.</a:t>
            </a: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9E37CD0-6EC8-4C17-B31C-FC56A6586476}" type="slidenum">
              <a:rPr lang="en-US" smtClean="0"/>
              <a:t>4</a:t>
            </a:fld>
            <a:endParaRPr lang="en-US"/>
          </a:p>
        </p:txBody>
      </p:sp>
    </p:spTree>
    <p:extLst>
      <p:ext uri="{BB962C8B-B14F-4D97-AF65-F5344CB8AC3E}">
        <p14:creationId xmlns:p14="http://schemas.microsoft.com/office/powerpoint/2010/main" val="1065696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55337FE-1CC0-4026-A589-97F33215C13E}" type="datetimeFigureOut">
              <a:rPr lang="en-US" smtClean="0"/>
              <a:t>6/17/2024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5F27E6-18BA-43F7-89D9-E832A3D3653E}" type="slidenum">
              <a:rPr lang="en-US" smtClean="0"/>
              <a:t>‹#›</a:t>
            </a:fld>
            <a:endParaRPr lang="en-US"/>
          </a:p>
        </p:txBody>
      </p:sp>
    </p:spTree>
    <p:extLst>
      <p:ext uri="{BB962C8B-B14F-4D97-AF65-F5344CB8AC3E}">
        <p14:creationId xmlns:p14="http://schemas.microsoft.com/office/powerpoint/2010/main" val="1420236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5337FE-1CC0-4026-A589-97F33215C13E}" type="datetimeFigureOut">
              <a:rPr lang="en-US" smtClean="0"/>
              <a:t>6/17/2024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5F27E6-18BA-43F7-89D9-E832A3D3653E}" type="slidenum">
              <a:rPr lang="en-US" smtClean="0"/>
              <a:t>‹#›</a:t>
            </a:fld>
            <a:endParaRPr lang="en-US"/>
          </a:p>
        </p:txBody>
      </p:sp>
    </p:spTree>
    <p:extLst>
      <p:ext uri="{BB962C8B-B14F-4D97-AF65-F5344CB8AC3E}">
        <p14:creationId xmlns:p14="http://schemas.microsoft.com/office/powerpoint/2010/main" val="1848923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5337FE-1CC0-4026-A589-97F33215C13E}" type="datetimeFigureOut">
              <a:rPr lang="en-US" smtClean="0"/>
              <a:t>6/17/2024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5F27E6-18BA-43F7-89D9-E832A3D3653E}" type="slidenum">
              <a:rPr lang="en-US" smtClean="0"/>
              <a:t>‹#›</a:t>
            </a:fld>
            <a:endParaRPr lang="en-US"/>
          </a:p>
        </p:txBody>
      </p:sp>
    </p:spTree>
    <p:extLst>
      <p:ext uri="{BB962C8B-B14F-4D97-AF65-F5344CB8AC3E}">
        <p14:creationId xmlns:p14="http://schemas.microsoft.com/office/powerpoint/2010/main" val="3037508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5337FE-1CC0-4026-A589-97F33215C13E}" type="datetimeFigureOut">
              <a:rPr lang="en-US" smtClean="0"/>
              <a:t>6/17/2024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5F27E6-18BA-43F7-89D9-E832A3D3653E}" type="slidenum">
              <a:rPr lang="en-US" smtClean="0"/>
              <a:t>‹#›</a:t>
            </a:fld>
            <a:endParaRPr lang="en-US"/>
          </a:p>
        </p:txBody>
      </p:sp>
    </p:spTree>
    <p:extLst>
      <p:ext uri="{BB962C8B-B14F-4D97-AF65-F5344CB8AC3E}">
        <p14:creationId xmlns:p14="http://schemas.microsoft.com/office/powerpoint/2010/main" val="1797246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3"/>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8"/>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5337FE-1CC0-4026-A589-97F33215C13E}" type="datetimeFigureOut">
              <a:rPr lang="en-US" smtClean="0"/>
              <a:t>6/17/2024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5F27E6-18BA-43F7-89D9-E832A3D3653E}" type="slidenum">
              <a:rPr lang="en-US" smtClean="0"/>
              <a:t>‹#›</a:t>
            </a:fld>
            <a:endParaRPr lang="en-US"/>
          </a:p>
        </p:txBody>
      </p:sp>
    </p:spTree>
    <p:extLst>
      <p:ext uri="{BB962C8B-B14F-4D97-AF65-F5344CB8AC3E}">
        <p14:creationId xmlns:p14="http://schemas.microsoft.com/office/powerpoint/2010/main" val="1096637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55337FE-1CC0-4026-A589-97F33215C13E}" type="datetimeFigureOut">
              <a:rPr lang="en-US" smtClean="0"/>
              <a:t>6/17/2024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5F27E6-18BA-43F7-89D9-E832A3D3653E}" type="slidenum">
              <a:rPr lang="en-US" smtClean="0"/>
              <a:t>‹#›</a:t>
            </a:fld>
            <a:endParaRPr lang="en-US"/>
          </a:p>
        </p:txBody>
      </p:sp>
    </p:spTree>
    <p:extLst>
      <p:ext uri="{BB962C8B-B14F-4D97-AF65-F5344CB8AC3E}">
        <p14:creationId xmlns:p14="http://schemas.microsoft.com/office/powerpoint/2010/main" val="87341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55337FE-1CC0-4026-A589-97F33215C13E}" type="datetimeFigureOut">
              <a:rPr lang="en-US" smtClean="0"/>
              <a:t>6/17/2024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5F27E6-18BA-43F7-89D9-E832A3D3653E}" type="slidenum">
              <a:rPr lang="en-US" smtClean="0"/>
              <a:t>‹#›</a:t>
            </a:fld>
            <a:endParaRPr lang="en-US"/>
          </a:p>
        </p:txBody>
      </p:sp>
    </p:spTree>
    <p:extLst>
      <p:ext uri="{BB962C8B-B14F-4D97-AF65-F5344CB8AC3E}">
        <p14:creationId xmlns:p14="http://schemas.microsoft.com/office/powerpoint/2010/main" val="1341443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55337FE-1CC0-4026-A589-97F33215C13E}" type="datetimeFigureOut">
              <a:rPr lang="en-US" smtClean="0"/>
              <a:t>6/17/2024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5F27E6-18BA-43F7-89D9-E832A3D3653E}" type="slidenum">
              <a:rPr lang="en-US" smtClean="0"/>
              <a:t>‹#›</a:t>
            </a:fld>
            <a:endParaRPr lang="en-US"/>
          </a:p>
        </p:txBody>
      </p:sp>
    </p:spTree>
    <p:extLst>
      <p:ext uri="{BB962C8B-B14F-4D97-AF65-F5344CB8AC3E}">
        <p14:creationId xmlns:p14="http://schemas.microsoft.com/office/powerpoint/2010/main" val="1850644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5337FE-1CC0-4026-A589-97F33215C13E}" type="datetimeFigureOut">
              <a:rPr lang="en-US" smtClean="0"/>
              <a:t>6/17/2024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5F27E6-18BA-43F7-89D9-E832A3D3653E}" type="slidenum">
              <a:rPr lang="en-US" smtClean="0"/>
              <a:t>‹#›</a:t>
            </a:fld>
            <a:endParaRPr lang="en-US"/>
          </a:p>
        </p:txBody>
      </p:sp>
    </p:spTree>
    <p:extLst>
      <p:ext uri="{BB962C8B-B14F-4D97-AF65-F5344CB8AC3E}">
        <p14:creationId xmlns:p14="http://schemas.microsoft.com/office/powerpoint/2010/main" val="2356822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30"/>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5337FE-1CC0-4026-A589-97F33215C13E}" type="datetimeFigureOut">
              <a:rPr lang="en-US" smtClean="0"/>
              <a:t>6/17/2024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5F27E6-18BA-43F7-89D9-E832A3D3653E}" type="slidenum">
              <a:rPr lang="en-US" smtClean="0"/>
              <a:t>‹#›</a:t>
            </a:fld>
            <a:endParaRPr lang="en-US"/>
          </a:p>
        </p:txBody>
      </p:sp>
    </p:spTree>
    <p:extLst>
      <p:ext uri="{BB962C8B-B14F-4D97-AF65-F5344CB8AC3E}">
        <p14:creationId xmlns:p14="http://schemas.microsoft.com/office/powerpoint/2010/main" val="619789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30"/>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5337FE-1CC0-4026-A589-97F33215C13E}" type="datetimeFigureOut">
              <a:rPr lang="en-US" smtClean="0"/>
              <a:t>6/17/2024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5F27E6-18BA-43F7-89D9-E832A3D3653E}" type="slidenum">
              <a:rPr lang="en-US" smtClean="0"/>
              <a:t>‹#›</a:t>
            </a:fld>
            <a:endParaRPr lang="en-US"/>
          </a:p>
        </p:txBody>
      </p:sp>
    </p:spTree>
    <p:extLst>
      <p:ext uri="{BB962C8B-B14F-4D97-AF65-F5344CB8AC3E}">
        <p14:creationId xmlns:p14="http://schemas.microsoft.com/office/powerpoint/2010/main" val="2527918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5"/>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55337FE-1CC0-4026-A589-97F33215C13E}" type="datetimeFigureOut">
              <a:rPr lang="en-US" smtClean="0"/>
              <a:t>6/17/2024</a:t>
            </a:fld>
            <a:endParaRPr lang="en-US"/>
          </a:p>
        </p:txBody>
      </p:sp>
      <p:sp>
        <p:nvSpPr>
          <p:cNvPr id="5" name="Footer Placeholder 4"/>
          <p:cNvSpPr>
            <a:spLocks noGrp="1"/>
          </p:cNvSpPr>
          <p:nvPr>
            <p:ph type="ftr" sz="quarter" idx="3"/>
          </p:nvPr>
        </p:nvSpPr>
        <p:spPr>
          <a:xfrm>
            <a:off x="3028950" y="6356355"/>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6356355"/>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65F27E6-18BA-43F7-89D9-E832A3D3653E}" type="slidenum">
              <a:rPr lang="en-US" smtClean="0"/>
              <a:t>‹#›</a:t>
            </a:fld>
            <a:endParaRPr lang="en-US"/>
          </a:p>
        </p:txBody>
      </p:sp>
      <p:sp>
        <p:nvSpPr>
          <p:cNvPr id="7" name="TextBox 6"/>
          <p:cNvSpPr txBox="1"/>
          <p:nvPr userDrawn="1"/>
        </p:nvSpPr>
        <p:spPr>
          <a:xfrm rot="20511603">
            <a:off x="-383110" y="3169420"/>
            <a:ext cx="9976957" cy="615553"/>
          </a:xfrm>
          <a:prstGeom prst="rect">
            <a:avLst/>
          </a:prstGeom>
          <a:noFill/>
        </p:spPr>
        <p:txBody>
          <a:bodyPr wrap="square" rtlCol="0">
            <a:spAutoFit/>
          </a:bodyPr>
          <a:lstStyle/>
          <a:p>
            <a:pPr algn="ctr"/>
            <a:r>
              <a:rPr lang="en-US" sz="3400" dirty="0">
                <a:solidFill>
                  <a:schemeClr val="bg1">
                    <a:lumMod val="75000"/>
                  </a:schemeClr>
                </a:solidFill>
              </a:rPr>
              <a:t>For informational</a:t>
            </a:r>
            <a:r>
              <a:rPr lang="en-US" sz="3400" baseline="0" dirty="0">
                <a:solidFill>
                  <a:schemeClr val="bg1">
                    <a:lumMod val="75000"/>
                  </a:schemeClr>
                </a:solidFill>
              </a:rPr>
              <a:t> purposes only – Not for bidding</a:t>
            </a:r>
            <a:endParaRPr lang="en-US" sz="3400" dirty="0">
              <a:solidFill>
                <a:schemeClr val="bg1">
                  <a:lumMod val="75000"/>
                </a:schemeClr>
              </a:solidFill>
            </a:endParaRPr>
          </a:p>
        </p:txBody>
      </p:sp>
    </p:spTree>
    <p:extLst>
      <p:ext uri="{BB962C8B-B14F-4D97-AF65-F5344CB8AC3E}">
        <p14:creationId xmlns:p14="http://schemas.microsoft.com/office/powerpoint/2010/main" val="32941387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hyperlink" Target="http://itdprojects.idaho.gov/pages/55Farmway"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mailto:andrew.linder@itd.idaho.gov" TargetMode="External"/><Relationship Id="rId4" Type="http://schemas.openxmlformats.org/officeDocument/2006/relationships/hyperlink" Target="mailto:erika.bowen@itd.idaho.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4.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A blue and orange logo&#10;&#10;Description automatically generated">
            <a:extLst>
              <a:ext uri="{FF2B5EF4-FFF2-40B4-BE49-F238E27FC236}">
                <a16:creationId xmlns:a16="http://schemas.microsoft.com/office/drawing/2014/main" id="{7C4E99B3-70B8-6E2A-5824-D027A24994CE}"/>
              </a:ext>
            </a:extLst>
          </p:cNvPr>
          <p:cNvPicPr>
            <a:picLocks noChangeAspect="1"/>
          </p:cNvPicPr>
          <p:nvPr/>
        </p:nvPicPr>
        <p:blipFill rotWithShape="1">
          <a:blip r:embed="rId3"/>
          <a:srcRect r="2283" b="833"/>
          <a:stretch/>
        </p:blipFill>
        <p:spPr>
          <a:xfrm>
            <a:off x="7170738" y="5331263"/>
            <a:ext cx="1870815" cy="1039020"/>
          </a:xfrm>
          <a:prstGeom prst="rect">
            <a:avLst/>
          </a:prstGeom>
        </p:spPr>
      </p:pic>
      <p:sp>
        <p:nvSpPr>
          <p:cNvPr id="7" name="TextBox 6">
            <a:extLst>
              <a:ext uri="{FF2B5EF4-FFF2-40B4-BE49-F238E27FC236}">
                <a16:creationId xmlns:a16="http://schemas.microsoft.com/office/drawing/2014/main" id="{2D15037F-DF08-A39D-4532-34DF68AF5795}"/>
              </a:ext>
            </a:extLst>
          </p:cNvPr>
          <p:cNvSpPr txBox="1"/>
          <p:nvPr/>
        </p:nvSpPr>
        <p:spPr>
          <a:xfrm>
            <a:off x="-1" y="2134123"/>
            <a:ext cx="9144001" cy="1631216"/>
          </a:xfrm>
          <a:prstGeom prst="rect">
            <a:avLst/>
          </a:prstGeom>
          <a:noFill/>
        </p:spPr>
        <p:txBody>
          <a:bodyPr wrap="square" rtlCol="0">
            <a:spAutoFit/>
          </a:bodyPr>
          <a:lstStyle/>
          <a:p>
            <a:pPr algn="ctr"/>
            <a:r>
              <a:rPr lang="en-US" sz="3600" b="1" dirty="0">
                <a:latin typeface="Trebuchet MS" panose="020B0603020202020204" pitchFamily="34" charset="0"/>
                <a:cs typeface="Arial" panose="020B0604020202020204" pitchFamily="34" charset="0"/>
              </a:rPr>
              <a:t>SH-55, </a:t>
            </a:r>
            <a:r>
              <a:rPr lang="en-US" sz="3600" b="1" dirty="0" err="1">
                <a:latin typeface="Trebuchet MS" panose="020B0603020202020204" pitchFamily="34" charset="0"/>
                <a:cs typeface="Arial" panose="020B0604020202020204" pitchFamily="34" charset="0"/>
              </a:rPr>
              <a:t>Farmway</a:t>
            </a:r>
            <a:r>
              <a:rPr lang="en-US" sz="3600" b="1" dirty="0">
                <a:latin typeface="Trebuchet MS" panose="020B0603020202020204" pitchFamily="34" charset="0"/>
                <a:cs typeface="Arial" panose="020B0604020202020204" pitchFamily="34" charset="0"/>
              </a:rPr>
              <a:t> Rd to Middleton Rd</a:t>
            </a:r>
          </a:p>
          <a:p>
            <a:pPr algn="ctr"/>
            <a:r>
              <a:rPr lang="en-US" sz="3600" b="1" i="1" dirty="0">
                <a:latin typeface="Trebuchet MS" panose="020B0603020202020204" pitchFamily="34" charset="0"/>
                <a:cs typeface="Arial" panose="020B0604020202020204" pitchFamily="34" charset="0"/>
              </a:rPr>
              <a:t>Widening Project </a:t>
            </a:r>
          </a:p>
          <a:p>
            <a:pPr algn="ctr"/>
            <a:r>
              <a:rPr lang="en-US" sz="2800" b="1" i="1" dirty="0">
                <a:latin typeface="Trebuchet MS" panose="020B0603020202020204" pitchFamily="34" charset="0"/>
                <a:cs typeface="Arial" panose="020B0604020202020204" pitchFamily="34" charset="0"/>
              </a:rPr>
              <a:t>(KN 22715)</a:t>
            </a:r>
          </a:p>
        </p:txBody>
      </p:sp>
      <p:sp>
        <p:nvSpPr>
          <p:cNvPr id="8" name="Title 1">
            <a:extLst>
              <a:ext uri="{FF2B5EF4-FFF2-40B4-BE49-F238E27FC236}">
                <a16:creationId xmlns:a16="http://schemas.microsoft.com/office/drawing/2014/main" id="{5FA831FF-477A-575F-F99E-F4C108EBFD05}"/>
              </a:ext>
            </a:extLst>
          </p:cNvPr>
          <p:cNvSpPr txBox="1">
            <a:spLocks/>
          </p:cNvSpPr>
          <p:nvPr/>
        </p:nvSpPr>
        <p:spPr>
          <a:xfrm>
            <a:off x="0" y="-1"/>
            <a:ext cx="7613745" cy="12272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500" dirty="0">
                <a:solidFill>
                  <a:schemeClr val="bg1"/>
                </a:solidFill>
                <a:latin typeface="Trebuchet MS" panose="020B0603020202020204" pitchFamily="34" charset="0"/>
                <a:ea typeface="Tahoma" panose="020B0604030504040204" pitchFamily="34" charset="0"/>
                <a:cs typeface="Tahoma" panose="020B0604030504040204" pitchFamily="34" charset="0"/>
              </a:rPr>
              <a:t> Pre-Advertisement Presentation</a:t>
            </a:r>
            <a:endParaRPr lang="en-US" sz="3500" dirty="0">
              <a:latin typeface="Trebuchet MS" panose="020B0603020202020204" pitchFamily="34" charset="0"/>
              <a:ea typeface="Tahoma" panose="020B0604030504040204" pitchFamily="34" charset="0"/>
              <a:cs typeface="Tahoma" panose="020B0604030504040204" pitchFamily="34" charset="0"/>
            </a:endParaRPr>
          </a:p>
        </p:txBody>
      </p:sp>
      <p:pic>
        <p:nvPicPr>
          <p:cNvPr id="9" name="Picture 8">
            <a:extLst>
              <a:ext uri="{FF2B5EF4-FFF2-40B4-BE49-F238E27FC236}">
                <a16:creationId xmlns:a16="http://schemas.microsoft.com/office/drawing/2014/main" id="{5050873D-D76D-64C0-34BE-FDF3A77C6EAD}"/>
              </a:ext>
            </a:extLst>
          </p:cNvPr>
          <p:cNvPicPr>
            <a:picLocks noChangeAspect="1"/>
          </p:cNvPicPr>
          <p:nvPr/>
        </p:nvPicPr>
        <p:blipFill>
          <a:blip r:embed="rId4">
            <a:extLst>
              <a:ext uri="{28A0092B-C50C-407E-A947-70E740481C1C}">
                <a14:useLocalDpi xmlns:a14="http://schemas.microsoft.com/office/drawing/2010/main" val="0"/>
              </a:ext>
            </a:extLst>
          </a:blip>
          <a:srcRect l="2157" r="2157"/>
          <a:stretch/>
        </p:blipFill>
        <p:spPr>
          <a:xfrm>
            <a:off x="-1" y="4319337"/>
            <a:ext cx="7064783" cy="2237093"/>
          </a:xfrm>
          <a:prstGeom prst="rect">
            <a:avLst/>
          </a:prstGeom>
        </p:spPr>
      </p:pic>
      <p:sp>
        <p:nvSpPr>
          <p:cNvPr id="6" name="Rectangle 5"/>
          <p:cNvSpPr/>
          <p:nvPr/>
        </p:nvSpPr>
        <p:spPr>
          <a:xfrm>
            <a:off x="-1" y="920416"/>
            <a:ext cx="6448927" cy="5414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D15037F-DF08-A39D-4532-34DF68AF5795}"/>
              </a:ext>
            </a:extLst>
          </p:cNvPr>
          <p:cNvSpPr txBox="1"/>
          <p:nvPr/>
        </p:nvSpPr>
        <p:spPr>
          <a:xfrm>
            <a:off x="6295392" y="6370283"/>
            <a:ext cx="2848608" cy="553998"/>
          </a:xfrm>
          <a:prstGeom prst="rect">
            <a:avLst/>
          </a:prstGeom>
          <a:noFill/>
        </p:spPr>
        <p:txBody>
          <a:bodyPr wrap="square" rtlCol="0">
            <a:spAutoFit/>
          </a:bodyPr>
          <a:lstStyle/>
          <a:p>
            <a:pPr algn="r"/>
            <a:r>
              <a:rPr lang="en-US" sz="3000" b="1" dirty="0">
                <a:ln>
                  <a:solidFill>
                    <a:schemeClr val="tx1"/>
                  </a:solidFill>
                </a:ln>
                <a:solidFill>
                  <a:schemeClr val="bg1"/>
                </a:solidFill>
                <a:latin typeface="Trebuchet MS" panose="020B0603020202020204" pitchFamily="34" charset="0"/>
                <a:cs typeface="Arial" panose="020B0604020202020204" pitchFamily="34" charset="0"/>
              </a:rPr>
              <a:t>June 10, 2024</a:t>
            </a:r>
            <a:endParaRPr lang="en-US" sz="3000" b="1" i="1" dirty="0">
              <a:ln>
                <a:solidFill>
                  <a:schemeClr val="tx1"/>
                </a:solidFill>
              </a:ln>
              <a:solidFill>
                <a:schemeClr val="bg1"/>
              </a:solidFill>
              <a:latin typeface="Trebuchet MS" panose="020B0603020202020204" pitchFamily="34" charset="0"/>
              <a:cs typeface="Arial" panose="020B0604020202020204" pitchFamily="34" charset="0"/>
            </a:endParaRPr>
          </a:p>
        </p:txBody>
      </p:sp>
    </p:spTree>
    <p:extLst>
      <p:ext uri="{BB962C8B-B14F-4D97-AF65-F5344CB8AC3E}">
        <p14:creationId xmlns:p14="http://schemas.microsoft.com/office/powerpoint/2010/main" val="695118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EF15D-2A7C-258B-7F4C-9F7E01E14E37}"/>
              </a:ext>
            </a:extLst>
          </p:cNvPr>
          <p:cNvSpPr>
            <a:spLocks noGrp="1"/>
          </p:cNvSpPr>
          <p:nvPr>
            <p:ph type="title"/>
          </p:nvPr>
        </p:nvSpPr>
        <p:spPr>
          <a:xfrm>
            <a:off x="0" y="1"/>
            <a:ext cx="7886700" cy="584402"/>
          </a:xfrm>
        </p:spPr>
        <p:txBody>
          <a:bodyPr>
            <a:normAutofit fontScale="90000"/>
          </a:bodyPr>
          <a:lstStyle/>
          <a:p>
            <a:r>
              <a:rPr lang="en-US" sz="4000" dirty="0">
                <a:solidFill>
                  <a:schemeClr val="bg1"/>
                </a:solidFill>
                <a:latin typeface="Trebuchet MS" panose="020B0603020202020204" pitchFamily="34" charset="0"/>
              </a:rPr>
              <a:t> </a:t>
            </a:r>
            <a:r>
              <a:rPr lang="en-US" dirty="0">
                <a:solidFill>
                  <a:schemeClr val="bg1"/>
                </a:solidFill>
                <a:latin typeface="Trebuchet MS" panose="020B0603020202020204" pitchFamily="34" charset="0"/>
              </a:rPr>
              <a:t>Proposed Improvements</a:t>
            </a:r>
          </a:p>
        </p:txBody>
      </p:sp>
      <p:sp>
        <p:nvSpPr>
          <p:cNvPr id="6" name="Rectangle 5"/>
          <p:cNvSpPr/>
          <p:nvPr/>
        </p:nvSpPr>
        <p:spPr>
          <a:xfrm>
            <a:off x="-1" y="920416"/>
            <a:ext cx="6448927" cy="5414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8E5EF15D-2A7C-258B-7F4C-9F7E01E14E37}"/>
              </a:ext>
            </a:extLst>
          </p:cNvPr>
          <p:cNvSpPr txBox="1">
            <a:spLocks/>
          </p:cNvSpPr>
          <p:nvPr/>
        </p:nvSpPr>
        <p:spPr>
          <a:xfrm>
            <a:off x="-1" y="156775"/>
            <a:ext cx="5715002" cy="11688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4000" dirty="0">
                <a:solidFill>
                  <a:schemeClr val="bg1"/>
                </a:solidFill>
                <a:latin typeface="Trebuchet MS" panose="020B0603020202020204" pitchFamily="34" charset="0"/>
              </a:rPr>
              <a:t> </a:t>
            </a:r>
            <a:r>
              <a:rPr lang="en-US" sz="2800" dirty="0">
                <a:solidFill>
                  <a:schemeClr val="bg1"/>
                </a:solidFill>
                <a:latin typeface="Trebuchet MS" panose="020B0603020202020204" pitchFamily="34" charset="0"/>
              </a:rPr>
              <a:t>ITS Equipment</a:t>
            </a:r>
          </a:p>
        </p:txBody>
      </p:sp>
      <p:sp>
        <p:nvSpPr>
          <p:cNvPr id="7" name="TextBox 6">
            <a:extLst>
              <a:ext uri="{FF2B5EF4-FFF2-40B4-BE49-F238E27FC236}">
                <a16:creationId xmlns:a16="http://schemas.microsoft.com/office/drawing/2014/main" id="{2F567AB6-588E-61C9-64A9-F8615FC6A773}"/>
              </a:ext>
            </a:extLst>
          </p:cNvPr>
          <p:cNvSpPr txBox="1"/>
          <p:nvPr/>
        </p:nvSpPr>
        <p:spPr>
          <a:xfrm>
            <a:off x="547818" y="3892161"/>
            <a:ext cx="5710107" cy="4216539"/>
          </a:xfrm>
          <a:prstGeom prst="rect">
            <a:avLst/>
          </a:prstGeom>
          <a:noFill/>
        </p:spPr>
        <p:txBody>
          <a:bodyPr wrap="square" lIns="91440" tIns="45720" rIns="91440" bIns="45720" rtlCol="0" anchor="t">
            <a:spAutoFit/>
          </a:bodyPr>
          <a:lstStyle/>
          <a:p>
            <a:r>
              <a:rPr lang="en-US" sz="2000" b="1" dirty="0">
                <a:latin typeface="Trebuchet MS" panose="020B0603020202020204" pitchFamily="34" charset="0"/>
                <a:cs typeface="Arial"/>
              </a:rPr>
              <a:t>Quantities:</a:t>
            </a:r>
          </a:p>
          <a:p>
            <a:pPr marL="742950" lvl="1" indent="-285750">
              <a:lnSpc>
                <a:spcPct val="150000"/>
              </a:lnSpc>
              <a:buSzPct val="50000"/>
              <a:buBlip>
                <a:blip r:embed="rId3"/>
              </a:buBlip>
            </a:pPr>
            <a:r>
              <a:rPr lang="en-US" dirty="0">
                <a:latin typeface="Trebuchet MS" panose="020B0603020202020204" pitchFamily="34" charset="0"/>
              </a:rPr>
              <a:t>4 signal cabinets</a:t>
            </a:r>
          </a:p>
          <a:p>
            <a:pPr marL="742950" lvl="1" indent="-285750">
              <a:lnSpc>
                <a:spcPct val="150000"/>
              </a:lnSpc>
              <a:buSzPct val="50000"/>
              <a:buBlip>
                <a:blip r:embed="rId3"/>
              </a:buBlip>
            </a:pPr>
            <a:r>
              <a:rPr lang="en-US" dirty="0">
                <a:latin typeface="Trebuchet MS" panose="020B0603020202020204" pitchFamily="34" charset="0"/>
              </a:rPr>
              <a:t>132 vehicular signal heads</a:t>
            </a:r>
          </a:p>
          <a:p>
            <a:pPr marL="742950" lvl="1" indent="-285750">
              <a:lnSpc>
                <a:spcPct val="150000"/>
              </a:lnSpc>
              <a:buSzPct val="50000"/>
              <a:buBlip>
                <a:blip r:embed="rId3"/>
              </a:buBlip>
            </a:pPr>
            <a:r>
              <a:rPr lang="en-US" dirty="0">
                <a:latin typeface="Trebuchet MS" panose="020B0603020202020204" pitchFamily="34" charset="0"/>
              </a:rPr>
              <a:t>41 pedestrian signal heads</a:t>
            </a:r>
          </a:p>
          <a:p>
            <a:pPr marL="742950" lvl="1" indent="-285750">
              <a:lnSpc>
                <a:spcPct val="150000"/>
              </a:lnSpc>
              <a:buSzPct val="50000"/>
              <a:buBlip>
                <a:blip r:embed="rId3"/>
              </a:buBlip>
            </a:pPr>
            <a:r>
              <a:rPr lang="en-US" dirty="0">
                <a:latin typeface="Trebuchet MS" panose="020B0603020202020204" pitchFamily="34" charset="0"/>
              </a:rPr>
              <a:t>165,000 feet of conduit</a:t>
            </a:r>
          </a:p>
          <a:p>
            <a:pPr marL="742950" lvl="1" indent="-285750">
              <a:lnSpc>
                <a:spcPct val="150000"/>
              </a:lnSpc>
              <a:buSzPct val="50000"/>
              <a:buBlip>
                <a:blip r:embed="rId3"/>
              </a:buBlip>
            </a:pPr>
            <a:r>
              <a:rPr lang="en-US" dirty="0">
                <a:latin typeface="Trebuchet MS" panose="020B0603020202020204" pitchFamily="34" charset="0"/>
              </a:rPr>
              <a:t>2 ATR Sites </a:t>
            </a:r>
          </a:p>
          <a:p>
            <a:pPr lvl="1">
              <a:lnSpc>
                <a:spcPct val="150000"/>
              </a:lnSpc>
              <a:buSzPct val="50000"/>
            </a:pPr>
            <a:r>
              <a:rPr lang="en-US" dirty="0">
                <a:latin typeface="Myriad Pro" panose="020B0503030403020204" pitchFamily="34" charset="0"/>
              </a:rPr>
              <a:t> </a:t>
            </a:r>
          </a:p>
          <a:p>
            <a:endParaRPr lang="en-US" sz="2800" dirty="0">
              <a:latin typeface="Myriad Pro" panose="020B0503030403020204" pitchFamily="34" charset="0"/>
              <a:cs typeface="Arial"/>
            </a:endParaRPr>
          </a:p>
          <a:p>
            <a:endParaRPr lang="en-US" sz="2000" dirty="0">
              <a:latin typeface="Myriad Pro" panose="020B0503030403020204" pitchFamily="34" charset="0"/>
              <a:cs typeface="Arial"/>
            </a:endParaRPr>
          </a:p>
          <a:p>
            <a:endParaRPr lang="en-US" dirty="0">
              <a:latin typeface="Myriad Pro" panose="020B0503030403020204" pitchFamily="34" charset="0"/>
              <a:cs typeface="Arial"/>
            </a:endParaRPr>
          </a:p>
          <a:p>
            <a:endParaRPr lang="en-US" sz="2000" dirty="0">
              <a:latin typeface="Myriad Pro" panose="020B0503030403020204" pitchFamily="34" charset="0"/>
            </a:endParaRPr>
          </a:p>
        </p:txBody>
      </p:sp>
      <p:sp>
        <p:nvSpPr>
          <p:cNvPr id="3" name="Rectangle 2"/>
          <p:cNvSpPr/>
          <p:nvPr/>
        </p:nvSpPr>
        <p:spPr>
          <a:xfrm>
            <a:off x="466725" y="1482354"/>
            <a:ext cx="7934325" cy="2154436"/>
          </a:xfrm>
          <a:prstGeom prst="rect">
            <a:avLst/>
          </a:prstGeom>
        </p:spPr>
        <p:txBody>
          <a:bodyPr wrap="square">
            <a:spAutoFit/>
          </a:bodyPr>
          <a:lstStyle/>
          <a:p>
            <a:pPr marL="0" lvl="1"/>
            <a:r>
              <a:rPr lang="en-US" sz="2000" dirty="0">
                <a:solidFill>
                  <a:srgbClr val="006699"/>
                </a:solidFill>
                <a:latin typeface="Trebuchet MS" panose="020B0603020202020204" pitchFamily="34" charset="0"/>
                <a:cs typeface="Arial" panose="020B0604020202020204" pitchFamily="34" charset="0"/>
              </a:rPr>
              <a:t>Upgrading signal equipment and poles</a:t>
            </a:r>
          </a:p>
          <a:p>
            <a:pPr marL="800100" lvl="1" indent="-342900">
              <a:buSzPct val="50000"/>
              <a:buBlip>
                <a:blip r:embed="rId3"/>
              </a:buBlip>
            </a:pPr>
            <a:r>
              <a:rPr lang="en-US" dirty="0">
                <a:latin typeface="Trebuchet MS" panose="020B0603020202020204" pitchFamily="34" charset="0"/>
                <a:cs typeface="Arial" panose="020B0604020202020204" pitchFamily="34" charset="0"/>
              </a:rPr>
              <a:t>10</a:t>
            </a:r>
            <a:r>
              <a:rPr lang="en-US" baseline="30000" dirty="0">
                <a:latin typeface="Trebuchet MS" panose="020B0603020202020204" pitchFamily="34" charset="0"/>
                <a:cs typeface="Arial" panose="020B0604020202020204" pitchFamily="34" charset="0"/>
              </a:rPr>
              <a:t>th</a:t>
            </a:r>
            <a:r>
              <a:rPr lang="en-US" dirty="0">
                <a:latin typeface="Trebuchet MS" panose="020B0603020202020204" pitchFamily="34" charset="0"/>
                <a:cs typeface="Arial" panose="020B0604020202020204" pitchFamily="34" charset="0"/>
              </a:rPr>
              <a:t>, Indiana, Lake, Midway, Middleton</a:t>
            </a:r>
          </a:p>
          <a:p>
            <a:pPr>
              <a:buSzPct val="50000"/>
            </a:pPr>
            <a:endParaRPr lang="en-US" sz="1000" dirty="0">
              <a:latin typeface="Trebuchet MS" panose="020B0603020202020204" pitchFamily="34" charset="0"/>
              <a:cs typeface="Arial" panose="020B0604020202020204" pitchFamily="34" charset="0"/>
            </a:endParaRPr>
          </a:p>
          <a:p>
            <a:pPr>
              <a:buSzPct val="50000"/>
            </a:pPr>
            <a:r>
              <a:rPr lang="en-US" sz="2000" dirty="0">
                <a:solidFill>
                  <a:srgbClr val="006699"/>
                </a:solidFill>
                <a:latin typeface="Trebuchet MS" panose="020B0603020202020204" pitchFamily="34" charset="0"/>
                <a:cs typeface="Arial" panose="020B0604020202020204" pitchFamily="34" charset="0"/>
              </a:rPr>
              <a:t>Conduit and Fiber</a:t>
            </a:r>
          </a:p>
          <a:p>
            <a:pPr marL="800100" lvl="1" indent="-342900">
              <a:buSzPct val="50000"/>
              <a:buBlip>
                <a:blip r:embed="rId3"/>
              </a:buBlip>
            </a:pPr>
            <a:r>
              <a:rPr lang="en-US" dirty="0">
                <a:latin typeface="Trebuchet MS" panose="020B0603020202020204" pitchFamily="34" charset="0"/>
                <a:cs typeface="Arial" panose="020B0604020202020204" pitchFamily="34" charset="0"/>
              </a:rPr>
              <a:t>1-1/4”</a:t>
            </a:r>
          </a:p>
          <a:p>
            <a:pPr lvl="1">
              <a:buSzPct val="50000"/>
            </a:pPr>
            <a:endParaRPr lang="en-US" sz="1000" dirty="0">
              <a:latin typeface="Trebuchet MS" panose="020B0603020202020204" pitchFamily="34" charset="0"/>
              <a:cs typeface="Arial" panose="020B0604020202020204" pitchFamily="34" charset="0"/>
            </a:endParaRPr>
          </a:p>
          <a:p>
            <a:pPr marL="0" lvl="1"/>
            <a:r>
              <a:rPr lang="en-US" sz="2000" dirty="0">
                <a:solidFill>
                  <a:srgbClr val="006699"/>
                </a:solidFill>
                <a:latin typeface="Trebuchet MS" panose="020B0603020202020204" pitchFamily="34" charset="0"/>
                <a:cs typeface="Arial" panose="020B0604020202020204" pitchFamily="34" charset="0"/>
              </a:rPr>
              <a:t>Automatic Traffic Recorders (ATR)</a:t>
            </a:r>
          </a:p>
          <a:p>
            <a:pPr marL="800100" lvl="1" indent="-342900">
              <a:buClr>
                <a:srgbClr val="FBB61A"/>
              </a:buClr>
              <a:buSzPct val="110000"/>
              <a:buFont typeface="Arial" panose="020B0604020202020204" pitchFamily="34" charset="0"/>
              <a:buChar char="•"/>
            </a:pPr>
            <a:r>
              <a:rPr lang="en-US" dirty="0">
                <a:latin typeface="Trebuchet MS" panose="020B0603020202020204" pitchFamily="34" charset="0"/>
                <a:cs typeface="Arial" panose="020B0604020202020204" pitchFamily="34" charset="0"/>
              </a:rPr>
              <a:t>Ashland Drive, East of Indiana Avenue</a:t>
            </a:r>
          </a:p>
        </p:txBody>
      </p:sp>
      <p:pic>
        <p:nvPicPr>
          <p:cNvPr id="16" name="Picture 15"/>
          <p:cNvPicPr>
            <a:picLocks noChangeAspect="1"/>
          </p:cNvPicPr>
          <p:nvPr/>
        </p:nvPicPr>
        <p:blipFill rotWithShape="1">
          <a:blip r:embed="rId4"/>
          <a:srcRect b="21076"/>
          <a:stretch/>
        </p:blipFill>
        <p:spPr>
          <a:xfrm>
            <a:off x="5353050" y="3987034"/>
            <a:ext cx="3790950" cy="2870966"/>
          </a:xfrm>
          <a:prstGeom prst="rect">
            <a:avLst/>
          </a:prstGeom>
          <a:ln>
            <a:solidFill>
              <a:schemeClr val="tx1"/>
            </a:solidFill>
          </a:ln>
        </p:spPr>
      </p:pic>
      <p:pic>
        <p:nvPicPr>
          <p:cNvPr id="17" name="Picture 16"/>
          <p:cNvPicPr>
            <a:picLocks noChangeAspect="1"/>
          </p:cNvPicPr>
          <p:nvPr/>
        </p:nvPicPr>
        <p:blipFill rotWithShape="1">
          <a:blip r:embed="rId5"/>
          <a:srcRect t="8087"/>
          <a:stretch/>
        </p:blipFill>
        <p:spPr>
          <a:xfrm>
            <a:off x="6038850" y="1664023"/>
            <a:ext cx="3105150" cy="2251172"/>
          </a:xfrm>
          <a:prstGeom prst="rect">
            <a:avLst/>
          </a:prstGeom>
        </p:spPr>
      </p:pic>
    </p:spTree>
    <p:extLst>
      <p:ext uri="{BB962C8B-B14F-4D97-AF65-F5344CB8AC3E}">
        <p14:creationId xmlns:p14="http://schemas.microsoft.com/office/powerpoint/2010/main" val="3012344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EF15D-2A7C-258B-7F4C-9F7E01E14E37}"/>
              </a:ext>
            </a:extLst>
          </p:cNvPr>
          <p:cNvSpPr>
            <a:spLocks noGrp="1"/>
          </p:cNvSpPr>
          <p:nvPr>
            <p:ph type="title"/>
          </p:nvPr>
        </p:nvSpPr>
        <p:spPr>
          <a:xfrm>
            <a:off x="0" y="1"/>
            <a:ext cx="7886700" cy="584402"/>
          </a:xfrm>
        </p:spPr>
        <p:txBody>
          <a:bodyPr>
            <a:normAutofit fontScale="90000"/>
          </a:bodyPr>
          <a:lstStyle/>
          <a:p>
            <a:r>
              <a:rPr lang="en-US" sz="4000" dirty="0">
                <a:solidFill>
                  <a:schemeClr val="bg1"/>
                </a:solidFill>
                <a:latin typeface="Trebuchet MS" panose="020B0603020202020204" pitchFamily="34" charset="0"/>
              </a:rPr>
              <a:t> </a:t>
            </a:r>
            <a:r>
              <a:rPr lang="en-US" dirty="0">
                <a:solidFill>
                  <a:schemeClr val="bg1"/>
                </a:solidFill>
                <a:latin typeface="Trebuchet MS" panose="020B0603020202020204" pitchFamily="34" charset="0"/>
              </a:rPr>
              <a:t>Proposed Improvements</a:t>
            </a:r>
          </a:p>
        </p:txBody>
      </p:sp>
      <p:sp>
        <p:nvSpPr>
          <p:cNvPr id="6" name="Rectangle 5"/>
          <p:cNvSpPr/>
          <p:nvPr/>
        </p:nvSpPr>
        <p:spPr>
          <a:xfrm>
            <a:off x="-1" y="920416"/>
            <a:ext cx="6448927" cy="5414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8E5EF15D-2A7C-258B-7F4C-9F7E01E14E37}"/>
              </a:ext>
            </a:extLst>
          </p:cNvPr>
          <p:cNvSpPr txBox="1">
            <a:spLocks/>
          </p:cNvSpPr>
          <p:nvPr/>
        </p:nvSpPr>
        <p:spPr>
          <a:xfrm>
            <a:off x="-1" y="156775"/>
            <a:ext cx="5715002" cy="11688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4000" dirty="0">
                <a:solidFill>
                  <a:schemeClr val="bg1"/>
                </a:solidFill>
                <a:latin typeface="Trebuchet MS" panose="020B0603020202020204" pitchFamily="34" charset="0"/>
              </a:rPr>
              <a:t> </a:t>
            </a:r>
            <a:r>
              <a:rPr lang="en-US" sz="2800" dirty="0" err="1">
                <a:solidFill>
                  <a:schemeClr val="bg1"/>
                </a:solidFill>
                <a:latin typeface="Trebuchet MS" panose="020B0603020202020204" pitchFamily="34" charset="0"/>
              </a:rPr>
              <a:t>Soundwalls</a:t>
            </a:r>
            <a:endParaRPr lang="en-US" sz="2800" dirty="0">
              <a:solidFill>
                <a:schemeClr val="bg1"/>
              </a:solidFill>
              <a:latin typeface="Trebuchet MS" panose="020B0603020202020204" pitchFamily="34" charset="0"/>
            </a:endParaRPr>
          </a:p>
        </p:txBody>
      </p:sp>
      <p:sp>
        <p:nvSpPr>
          <p:cNvPr id="10" name="TextBox 9">
            <a:extLst>
              <a:ext uri="{FF2B5EF4-FFF2-40B4-BE49-F238E27FC236}">
                <a16:creationId xmlns:a16="http://schemas.microsoft.com/office/drawing/2014/main" id="{B0106A44-E502-CB1F-A9A9-E7200064FA66}"/>
              </a:ext>
            </a:extLst>
          </p:cNvPr>
          <p:cNvSpPr txBox="1"/>
          <p:nvPr/>
        </p:nvSpPr>
        <p:spPr>
          <a:xfrm>
            <a:off x="311656" y="1239151"/>
            <a:ext cx="8832344" cy="2831544"/>
          </a:xfrm>
          <a:prstGeom prst="rect">
            <a:avLst/>
          </a:prstGeom>
          <a:noFill/>
        </p:spPr>
        <p:txBody>
          <a:bodyPr wrap="square" lIns="91440" tIns="45720" rIns="91440" bIns="45720" rtlCol="0" anchor="t">
            <a:spAutoFit/>
          </a:bodyPr>
          <a:lstStyle/>
          <a:p>
            <a:r>
              <a:rPr lang="en-US" sz="2000" dirty="0">
                <a:solidFill>
                  <a:srgbClr val="006699"/>
                </a:solidFill>
                <a:latin typeface="Trebuchet MS" panose="020B0603020202020204" pitchFamily="34" charset="0"/>
              </a:rPr>
              <a:t>Locations</a:t>
            </a:r>
          </a:p>
          <a:p>
            <a:pPr lvl="1">
              <a:buSzPct val="50000"/>
            </a:pPr>
            <a:r>
              <a:rPr lang="en-US" dirty="0">
                <a:latin typeface="Trebuchet MS" panose="020B0603020202020204" pitchFamily="34" charset="0"/>
              </a:rPr>
              <a:t>Lakeview Apartments </a:t>
            </a:r>
            <a:r>
              <a:rPr lang="en-US" sz="1400" dirty="0">
                <a:solidFill>
                  <a:schemeClr val="tx1">
                    <a:lumMod val="50000"/>
                    <a:lumOff val="50000"/>
                  </a:schemeClr>
                </a:solidFill>
                <a:latin typeface="Trebuchet MS" panose="020B0603020202020204" pitchFamily="34" charset="0"/>
              </a:rPr>
              <a:t>(south of SH-55 and west of 10</a:t>
            </a:r>
            <a:r>
              <a:rPr lang="en-US" sz="1400" baseline="30000" dirty="0">
                <a:solidFill>
                  <a:schemeClr val="tx1">
                    <a:lumMod val="50000"/>
                    <a:lumOff val="50000"/>
                  </a:schemeClr>
                </a:solidFill>
                <a:latin typeface="Trebuchet MS" panose="020B0603020202020204" pitchFamily="34" charset="0"/>
              </a:rPr>
              <a:t>th</a:t>
            </a:r>
            <a:r>
              <a:rPr lang="en-US" sz="1400" dirty="0">
                <a:solidFill>
                  <a:schemeClr val="tx1">
                    <a:lumMod val="50000"/>
                    <a:lumOff val="50000"/>
                  </a:schemeClr>
                </a:solidFill>
                <a:latin typeface="Trebuchet MS" panose="020B0603020202020204" pitchFamily="34" charset="0"/>
              </a:rPr>
              <a:t> Ave)</a:t>
            </a:r>
          </a:p>
          <a:p>
            <a:pPr marL="1257300" lvl="2" indent="-342900">
              <a:buSzPct val="50000"/>
              <a:buBlip>
                <a:blip r:embed="rId3"/>
              </a:buBlip>
            </a:pPr>
            <a:r>
              <a:rPr lang="en-US" dirty="0">
                <a:latin typeface="Trebuchet MS" panose="020B0603020202020204" pitchFamily="34" charset="0"/>
              </a:rPr>
              <a:t> 353ft long, 7ft height</a:t>
            </a:r>
          </a:p>
          <a:p>
            <a:pPr lvl="2">
              <a:buSzPct val="50000"/>
            </a:pPr>
            <a:endParaRPr lang="en-US" sz="500" dirty="0">
              <a:latin typeface="Trebuchet MS" panose="020B0603020202020204" pitchFamily="34" charset="0"/>
            </a:endParaRPr>
          </a:p>
          <a:p>
            <a:pPr lvl="1">
              <a:buSzPct val="50000"/>
            </a:pPr>
            <a:r>
              <a:rPr lang="en-US" dirty="0">
                <a:latin typeface="Trebuchet MS" panose="020B0603020202020204" pitchFamily="34" charset="0"/>
              </a:rPr>
              <a:t>Fieldcrest Village Subdivision </a:t>
            </a:r>
            <a:r>
              <a:rPr lang="en-US" sz="1400" dirty="0">
                <a:solidFill>
                  <a:schemeClr val="tx1">
                    <a:lumMod val="50000"/>
                    <a:lumOff val="50000"/>
                  </a:schemeClr>
                </a:solidFill>
                <a:latin typeface="Trebuchet MS" panose="020B0603020202020204" pitchFamily="34" charset="0"/>
              </a:rPr>
              <a:t>(north of SH-55 and east of Lake Ave)</a:t>
            </a:r>
          </a:p>
          <a:p>
            <a:pPr marL="1257300" lvl="2" indent="-342900">
              <a:buSzPct val="50000"/>
              <a:buBlip>
                <a:blip r:embed="rId3"/>
              </a:buBlip>
            </a:pPr>
            <a:r>
              <a:rPr lang="en-US" dirty="0">
                <a:latin typeface="Trebuchet MS" panose="020B0603020202020204" pitchFamily="34" charset="0"/>
              </a:rPr>
              <a:t>1,421ft long, 7ft height </a:t>
            </a:r>
          </a:p>
          <a:p>
            <a:pPr lvl="2">
              <a:buSzPct val="50000"/>
            </a:pPr>
            <a:endParaRPr lang="en-US" sz="500" dirty="0">
              <a:latin typeface="Trebuchet MS" panose="020B0603020202020204" pitchFamily="34" charset="0"/>
            </a:endParaRPr>
          </a:p>
          <a:p>
            <a:pPr lvl="1">
              <a:buSzPct val="50000"/>
            </a:pPr>
            <a:r>
              <a:rPr lang="en-US" dirty="0">
                <a:latin typeface="Trebuchet MS" panose="020B0603020202020204" pitchFamily="34" charset="0"/>
              </a:rPr>
              <a:t>Crestwood Estates Subdivision </a:t>
            </a:r>
            <a:r>
              <a:rPr lang="en-US" sz="1400" dirty="0">
                <a:solidFill>
                  <a:schemeClr val="tx1">
                    <a:lumMod val="50000"/>
                    <a:lumOff val="50000"/>
                  </a:schemeClr>
                </a:solidFill>
                <a:latin typeface="Trebuchet MS" panose="020B0603020202020204" pitchFamily="34" charset="0"/>
              </a:rPr>
              <a:t>(north of SH-55 and east of Midway Rd)</a:t>
            </a:r>
          </a:p>
          <a:p>
            <a:pPr marL="1257300" lvl="2" indent="-342900">
              <a:buSzPct val="50000"/>
              <a:buBlip>
                <a:blip r:embed="rId3"/>
              </a:buBlip>
            </a:pPr>
            <a:r>
              <a:rPr lang="en-US" dirty="0">
                <a:latin typeface="Trebuchet MS" panose="020B0603020202020204" pitchFamily="34" charset="0"/>
              </a:rPr>
              <a:t>1,407ft long, 6ft height </a:t>
            </a:r>
          </a:p>
          <a:p>
            <a:r>
              <a:rPr lang="en-US" sz="2000" dirty="0">
                <a:latin typeface="Trebuchet MS" panose="020B0603020202020204" pitchFamily="34" charset="0"/>
              </a:rPr>
              <a:t> </a:t>
            </a:r>
          </a:p>
          <a:p>
            <a:r>
              <a:rPr lang="en-US" i="1" dirty="0">
                <a:latin typeface="Trebuchet MS" panose="020B0603020202020204" pitchFamily="34" charset="0"/>
              </a:rPr>
              <a:t>**</a:t>
            </a:r>
            <a:r>
              <a:rPr lang="en-US" i="1" dirty="0" err="1">
                <a:latin typeface="Trebuchet MS" panose="020B0603020202020204" pitchFamily="34" charset="0"/>
              </a:rPr>
              <a:t>Soundwalls</a:t>
            </a:r>
            <a:r>
              <a:rPr lang="en-US" i="1" dirty="0">
                <a:latin typeface="Trebuchet MS" panose="020B0603020202020204" pitchFamily="34" charset="0"/>
              </a:rPr>
              <a:t> will be constructed with post and panel</a:t>
            </a:r>
          </a:p>
        </p:txBody>
      </p:sp>
      <p:sp>
        <p:nvSpPr>
          <p:cNvPr id="11" name="TextBox 10">
            <a:extLst>
              <a:ext uri="{FF2B5EF4-FFF2-40B4-BE49-F238E27FC236}">
                <a16:creationId xmlns:a16="http://schemas.microsoft.com/office/drawing/2014/main" id="{2F567AB6-588E-61C9-64A9-F8615FC6A773}"/>
              </a:ext>
            </a:extLst>
          </p:cNvPr>
          <p:cNvSpPr txBox="1"/>
          <p:nvPr/>
        </p:nvSpPr>
        <p:spPr>
          <a:xfrm>
            <a:off x="311656" y="4245426"/>
            <a:ext cx="5710107" cy="1969770"/>
          </a:xfrm>
          <a:prstGeom prst="rect">
            <a:avLst/>
          </a:prstGeom>
          <a:noFill/>
        </p:spPr>
        <p:txBody>
          <a:bodyPr wrap="square" lIns="91440" tIns="45720" rIns="91440" bIns="45720" rtlCol="0" anchor="t">
            <a:spAutoFit/>
          </a:bodyPr>
          <a:lstStyle/>
          <a:p>
            <a:r>
              <a:rPr lang="en-US" sz="2000" b="1" dirty="0">
                <a:latin typeface="Trebuchet MS" panose="020B0603020202020204" pitchFamily="34" charset="0"/>
                <a:cs typeface="Arial"/>
              </a:rPr>
              <a:t>Quantities:</a:t>
            </a:r>
          </a:p>
          <a:p>
            <a:pPr marL="742950" lvl="1" indent="-285750">
              <a:lnSpc>
                <a:spcPct val="150000"/>
              </a:lnSpc>
              <a:buSzPct val="50000"/>
              <a:buBlip>
                <a:blip r:embed="rId3"/>
              </a:buBlip>
            </a:pPr>
            <a:r>
              <a:rPr lang="en-US" sz="2000" dirty="0">
                <a:latin typeface="Trebuchet MS" panose="020B0603020202020204" pitchFamily="34" charset="0"/>
              </a:rPr>
              <a:t>29,210 SF of Area</a:t>
            </a:r>
          </a:p>
          <a:p>
            <a:pPr marL="1257300" lvl="2" indent="-342900">
              <a:buClr>
                <a:srgbClr val="FBB61A"/>
              </a:buClr>
              <a:buSzPct val="100000"/>
              <a:buFont typeface="Courier New" panose="02070309020205020404" pitchFamily="49" charset="0"/>
              <a:buChar char="o"/>
            </a:pPr>
            <a:r>
              <a:rPr lang="en-US" dirty="0">
                <a:latin typeface="Trebuchet MS" panose="020B0603020202020204" pitchFamily="34" charset="0"/>
              </a:rPr>
              <a:t>Lakeview = 3,070 SF</a:t>
            </a:r>
          </a:p>
          <a:p>
            <a:pPr marL="1257300" lvl="2" indent="-342900">
              <a:buClr>
                <a:srgbClr val="FBB61A"/>
              </a:buClr>
              <a:buSzPct val="100000"/>
              <a:buFont typeface="Courier New" panose="02070309020205020404" pitchFamily="49" charset="0"/>
              <a:buChar char="o"/>
            </a:pPr>
            <a:r>
              <a:rPr lang="en-US" dirty="0">
                <a:latin typeface="Trebuchet MS" panose="020B0603020202020204" pitchFamily="34" charset="0"/>
              </a:rPr>
              <a:t>Fieldcrest = 13,608 SF</a:t>
            </a:r>
          </a:p>
          <a:p>
            <a:pPr marL="1257300" lvl="2" indent="-342900">
              <a:buClr>
                <a:srgbClr val="FBB61A"/>
              </a:buClr>
              <a:buSzPct val="100000"/>
              <a:buFont typeface="Courier New" panose="02070309020205020404" pitchFamily="49" charset="0"/>
              <a:buChar char="o"/>
            </a:pPr>
            <a:r>
              <a:rPr lang="en-US" dirty="0">
                <a:latin typeface="Trebuchet MS" panose="020B0603020202020204" pitchFamily="34" charset="0"/>
              </a:rPr>
              <a:t>Crestwood 1 = 6,270 SF</a:t>
            </a:r>
          </a:p>
          <a:p>
            <a:pPr marL="1257300" lvl="2" indent="-342900">
              <a:buClr>
                <a:srgbClr val="FBB61A"/>
              </a:buClr>
              <a:buSzPct val="100000"/>
              <a:buFont typeface="Courier New" panose="02070309020205020404" pitchFamily="49" charset="0"/>
              <a:buChar char="o"/>
            </a:pPr>
            <a:r>
              <a:rPr lang="en-US" dirty="0">
                <a:latin typeface="Trebuchet MS" panose="020B0603020202020204" pitchFamily="34" charset="0"/>
              </a:rPr>
              <a:t>Crestwood 2 = 6,262 SF</a:t>
            </a:r>
            <a:endParaRPr lang="en-US" dirty="0">
              <a:latin typeface="Myriad Pro" panose="020B0503030403020204" pitchFamily="34" charset="0"/>
            </a:endParaRPr>
          </a:p>
        </p:txBody>
      </p:sp>
      <p:pic>
        <p:nvPicPr>
          <p:cNvPr id="3" name="Picture 2"/>
          <p:cNvPicPr>
            <a:picLocks noChangeAspect="1"/>
          </p:cNvPicPr>
          <p:nvPr/>
        </p:nvPicPr>
        <p:blipFill>
          <a:blip r:embed="rId4"/>
          <a:stretch>
            <a:fillRect/>
          </a:stretch>
        </p:blipFill>
        <p:spPr>
          <a:xfrm>
            <a:off x="4115303" y="4070695"/>
            <a:ext cx="5028697" cy="2787305"/>
          </a:xfrm>
          <a:prstGeom prst="rect">
            <a:avLst/>
          </a:prstGeom>
        </p:spPr>
      </p:pic>
      <p:pic>
        <p:nvPicPr>
          <p:cNvPr id="4" name="Picture 3"/>
          <p:cNvPicPr>
            <a:picLocks noChangeAspect="1"/>
          </p:cNvPicPr>
          <p:nvPr/>
        </p:nvPicPr>
        <p:blipFill>
          <a:blip r:embed="rId5"/>
          <a:stretch>
            <a:fillRect/>
          </a:stretch>
        </p:blipFill>
        <p:spPr>
          <a:xfrm>
            <a:off x="7324612" y="1685918"/>
            <a:ext cx="1572500" cy="2285183"/>
          </a:xfrm>
          <a:prstGeom prst="rect">
            <a:avLst/>
          </a:prstGeom>
        </p:spPr>
      </p:pic>
    </p:spTree>
    <p:extLst>
      <p:ext uri="{BB962C8B-B14F-4D97-AF65-F5344CB8AC3E}">
        <p14:creationId xmlns:p14="http://schemas.microsoft.com/office/powerpoint/2010/main" val="2862670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EF15D-2A7C-258B-7F4C-9F7E01E14E37}"/>
              </a:ext>
            </a:extLst>
          </p:cNvPr>
          <p:cNvSpPr>
            <a:spLocks noGrp="1"/>
          </p:cNvSpPr>
          <p:nvPr>
            <p:ph type="title"/>
          </p:nvPr>
        </p:nvSpPr>
        <p:spPr>
          <a:xfrm>
            <a:off x="0" y="1"/>
            <a:ext cx="7886700" cy="584402"/>
          </a:xfrm>
        </p:spPr>
        <p:txBody>
          <a:bodyPr>
            <a:normAutofit fontScale="90000"/>
          </a:bodyPr>
          <a:lstStyle/>
          <a:p>
            <a:r>
              <a:rPr lang="en-US" sz="4000" dirty="0">
                <a:solidFill>
                  <a:schemeClr val="bg1"/>
                </a:solidFill>
                <a:latin typeface="Trebuchet MS" panose="020B0603020202020204" pitchFamily="34" charset="0"/>
              </a:rPr>
              <a:t> </a:t>
            </a:r>
            <a:r>
              <a:rPr lang="en-US" dirty="0">
                <a:solidFill>
                  <a:schemeClr val="bg1"/>
                </a:solidFill>
                <a:latin typeface="Trebuchet MS" panose="020B0603020202020204" pitchFamily="34" charset="0"/>
              </a:rPr>
              <a:t>Proposed Improvements</a:t>
            </a:r>
          </a:p>
        </p:txBody>
      </p:sp>
      <p:sp>
        <p:nvSpPr>
          <p:cNvPr id="6" name="Rectangle 5"/>
          <p:cNvSpPr/>
          <p:nvPr/>
        </p:nvSpPr>
        <p:spPr>
          <a:xfrm>
            <a:off x="-1" y="920416"/>
            <a:ext cx="6448927" cy="5414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8E5EF15D-2A7C-258B-7F4C-9F7E01E14E37}"/>
              </a:ext>
            </a:extLst>
          </p:cNvPr>
          <p:cNvSpPr txBox="1">
            <a:spLocks/>
          </p:cNvSpPr>
          <p:nvPr/>
        </p:nvSpPr>
        <p:spPr>
          <a:xfrm>
            <a:off x="-1" y="156775"/>
            <a:ext cx="5715002" cy="11688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4000" dirty="0">
                <a:solidFill>
                  <a:schemeClr val="bg1"/>
                </a:solidFill>
                <a:latin typeface="Trebuchet MS" panose="020B0603020202020204" pitchFamily="34" charset="0"/>
              </a:rPr>
              <a:t> </a:t>
            </a:r>
            <a:r>
              <a:rPr lang="en-US" sz="2800" dirty="0">
                <a:solidFill>
                  <a:schemeClr val="bg1"/>
                </a:solidFill>
                <a:latin typeface="Trebuchet MS" panose="020B0603020202020204" pitchFamily="34" charset="0"/>
              </a:rPr>
              <a:t>Pedestrian Infrastructure</a:t>
            </a:r>
          </a:p>
        </p:txBody>
      </p:sp>
      <p:sp>
        <p:nvSpPr>
          <p:cNvPr id="10" name="TextBox 9">
            <a:extLst>
              <a:ext uri="{FF2B5EF4-FFF2-40B4-BE49-F238E27FC236}">
                <a16:creationId xmlns:a16="http://schemas.microsoft.com/office/drawing/2014/main" id="{B0106A44-E502-CB1F-A9A9-E7200064FA66}"/>
              </a:ext>
            </a:extLst>
          </p:cNvPr>
          <p:cNvSpPr txBox="1"/>
          <p:nvPr/>
        </p:nvSpPr>
        <p:spPr>
          <a:xfrm>
            <a:off x="311656" y="1239151"/>
            <a:ext cx="6403469" cy="2600712"/>
          </a:xfrm>
          <a:prstGeom prst="rect">
            <a:avLst/>
          </a:prstGeom>
          <a:noFill/>
        </p:spPr>
        <p:txBody>
          <a:bodyPr wrap="square" lIns="91440" tIns="45720" rIns="91440" bIns="45720" rtlCol="0" anchor="t">
            <a:spAutoFit/>
          </a:bodyPr>
          <a:lstStyle/>
          <a:p>
            <a:r>
              <a:rPr lang="en-US" sz="2000" dirty="0">
                <a:solidFill>
                  <a:srgbClr val="006699"/>
                </a:solidFill>
                <a:latin typeface="Trebuchet MS" panose="020B0603020202020204" pitchFamily="34" charset="0"/>
              </a:rPr>
              <a:t>Detached Concrete Pathway</a:t>
            </a:r>
          </a:p>
          <a:p>
            <a:pPr marL="800100" lvl="1" indent="-342900">
              <a:buSzPct val="50000"/>
              <a:buBlip>
                <a:blip r:embed="rId3"/>
              </a:buBlip>
            </a:pPr>
            <a:r>
              <a:rPr lang="en-US" dirty="0">
                <a:latin typeface="Trebuchet MS" panose="020B0603020202020204" pitchFamily="34" charset="0"/>
              </a:rPr>
              <a:t>North and south sides of SH-55 </a:t>
            </a:r>
          </a:p>
          <a:p>
            <a:pPr marL="800100" lvl="1" indent="-342900">
              <a:buSzPct val="50000"/>
              <a:buBlip>
                <a:blip r:embed="rId3"/>
              </a:buBlip>
            </a:pPr>
            <a:r>
              <a:rPr lang="en-US" dirty="0">
                <a:latin typeface="Trebuchet MS" panose="020B0603020202020204" pitchFamily="34" charset="0"/>
              </a:rPr>
              <a:t>10ft wide, 10 miles total</a:t>
            </a:r>
          </a:p>
          <a:p>
            <a:pPr marL="800100" lvl="1" indent="-342900">
              <a:buSzPct val="50000"/>
              <a:buBlip>
                <a:blip r:embed="rId3"/>
              </a:buBlip>
            </a:pPr>
            <a:r>
              <a:rPr lang="en-US" dirty="0">
                <a:latin typeface="Trebuchet MS" panose="020B0603020202020204" pitchFamily="34" charset="0"/>
              </a:rPr>
              <a:t> 5” concrete pavement, 13” ¾-inch base</a:t>
            </a:r>
          </a:p>
          <a:p>
            <a:pPr lvl="1">
              <a:buSzPct val="50000"/>
            </a:pPr>
            <a:endParaRPr lang="en-US" sz="1000" dirty="0">
              <a:latin typeface="Trebuchet MS" panose="020B0603020202020204" pitchFamily="34" charset="0"/>
            </a:endParaRPr>
          </a:p>
          <a:p>
            <a:pPr>
              <a:buSzPct val="50000"/>
            </a:pPr>
            <a:r>
              <a:rPr lang="en-US" sz="2000" dirty="0">
                <a:solidFill>
                  <a:srgbClr val="006699"/>
                </a:solidFill>
                <a:latin typeface="Trebuchet MS" panose="020B0603020202020204" pitchFamily="34" charset="0"/>
              </a:rPr>
              <a:t>Pedestrian Undercrossing</a:t>
            </a:r>
          </a:p>
          <a:p>
            <a:pPr marL="800100" lvl="1" indent="-342900">
              <a:buSzPct val="50000"/>
              <a:buBlip>
                <a:blip r:embed="rId3"/>
              </a:buBlip>
            </a:pPr>
            <a:r>
              <a:rPr lang="en-US" dirty="0">
                <a:latin typeface="Trebuchet MS" panose="020B0603020202020204" pitchFamily="34" charset="0"/>
              </a:rPr>
              <a:t>170ft long, 16ft out-to-out</a:t>
            </a:r>
          </a:p>
          <a:p>
            <a:pPr marL="800100" lvl="1" indent="-342900">
              <a:buSzPct val="50000"/>
              <a:buBlip>
                <a:blip r:embed="rId3"/>
              </a:buBlip>
            </a:pPr>
            <a:r>
              <a:rPr lang="en-US" dirty="0">
                <a:latin typeface="Trebuchet MS" panose="020B0603020202020204" pitchFamily="34" charset="0"/>
              </a:rPr>
              <a:t>Cast-in-place concrete</a:t>
            </a:r>
          </a:p>
          <a:p>
            <a:pPr marL="800100" lvl="1" indent="-342900">
              <a:buSzPct val="50000"/>
              <a:buBlip>
                <a:blip r:embed="rId3"/>
              </a:buBlip>
            </a:pPr>
            <a:r>
              <a:rPr lang="en-US" dirty="0">
                <a:latin typeface="Trebuchet MS" panose="020B0603020202020204" pitchFamily="34" charset="0"/>
              </a:rPr>
              <a:t>Constructed in 2-stages</a:t>
            </a:r>
          </a:p>
          <a:p>
            <a:pPr lvl="1">
              <a:buSzPct val="50000"/>
            </a:pPr>
            <a:endParaRPr lang="en-US" sz="500" dirty="0">
              <a:latin typeface="Trebuchet MS" panose="020B0603020202020204" pitchFamily="34" charset="0"/>
            </a:endParaRPr>
          </a:p>
        </p:txBody>
      </p:sp>
      <p:sp>
        <p:nvSpPr>
          <p:cNvPr id="11" name="TextBox 10">
            <a:extLst>
              <a:ext uri="{FF2B5EF4-FFF2-40B4-BE49-F238E27FC236}">
                <a16:creationId xmlns:a16="http://schemas.microsoft.com/office/drawing/2014/main" id="{2F567AB6-588E-61C9-64A9-F8615FC6A773}"/>
              </a:ext>
            </a:extLst>
          </p:cNvPr>
          <p:cNvSpPr txBox="1"/>
          <p:nvPr/>
        </p:nvSpPr>
        <p:spPr>
          <a:xfrm>
            <a:off x="369408" y="3895383"/>
            <a:ext cx="5710107" cy="3385542"/>
          </a:xfrm>
          <a:prstGeom prst="rect">
            <a:avLst/>
          </a:prstGeom>
          <a:noFill/>
        </p:spPr>
        <p:txBody>
          <a:bodyPr wrap="square" lIns="91440" tIns="45720" rIns="91440" bIns="45720" rtlCol="0" anchor="t">
            <a:spAutoFit/>
          </a:bodyPr>
          <a:lstStyle/>
          <a:p>
            <a:r>
              <a:rPr lang="en-US" sz="2000" b="1" dirty="0">
                <a:latin typeface="Trebuchet MS" panose="020B0603020202020204" pitchFamily="34" charset="0"/>
                <a:cs typeface="Arial"/>
              </a:rPr>
              <a:t>Quantities:</a:t>
            </a:r>
          </a:p>
          <a:p>
            <a:pPr marL="742950" lvl="1" indent="-285750">
              <a:lnSpc>
                <a:spcPct val="150000"/>
              </a:lnSpc>
              <a:buSzPct val="50000"/>
              <a:buBlip>
                <a:blip r:embed="rId3"/>
              </a:buBlip>
            </a:pPr>
            <a:r>
              <a:rPr lang="en-US" dirty="0">
                <a:latin typeface="Trebuchet MS" panose="020B0603020202020204" pitchFamily="34" charset="0"/>
              </a:rPr>
              <a:t>60,000 SY concrete sidewalk</a:t>
            </a:r>
          </a:p>
          <a:p>
            <a:pPr marL="742950" lvl="1" indent="-285750">
              <a:lnSpc>
                <a:spcPct val="150000"/>
              </a:lnSpc>
              <a:buSzPct val="50000"/>
              <a:buBlip>
                <a:blip r:embed="rId3"/>
              </a:buBlip>
            </a:pPr>
            <a:r>
              <a:rPr lang="en-US" dirty="0">
                <a:latin typeface="Trebuchet MS" panose="020B0603020202020204" pitchFamily="34" charset="0"/>
              </a:rPr>
              <a:t>85,000 </a:t>
            </a:r>
            <a:r>
              <a:rPr lang="en-US" dirty="0" err="1">
                <a:latin typeface="Trebuchet MS" panose="020B0603020202020204" pitchFamily="34" charset="0"/>
              </a:rPr>
              <a:t>lb</a:t>
            </a:r>
            <a:r>
              <a:rPr lang="en-US" dirty="0">
                <a:latin typeface="Trebuchet MS" panose="020B0603020202020204" pitchFamily="34" charset="0"/>
              </a:rPr>
              <a:t> metal reinforcement</a:t>
            </a:r>
          </a:p>
          <a:p>
            <a:pPr lvl="1">
              <a:lnSpc>
                <a:spcPct val="150000"/>
              </a:lnSpc>
              <a:buSzPct val="50000"/>
            </a:pPr>
            <a:endParaRPr lang="en-US" dirty="0">
              <a:latin typeface="Trebuchet MS" panose="020B0603020202020204" pitchFamily="34" charset="0"/>
            </a:endParaRPr>
          </a:p>
          <a:p>
            <a:pPr lvl="1">
              <a:lnSpc>
                <a:spcPct val="150000"/>
              </a:lnSpc>
              <a:buSzPct val="50000"/>
            </a:pPr>
            <a:r>
              <a:rPr lang="en-US" dirty="0">
                <a:latin typeface="Myriad Pro" panose="020B0503030403020204" pitchFamily="34" charset="0"/>
              </a:rPr>
              <a:t> </a:t>
            </a:r>
          </a:p>
          <a:p>
            <a:endParaRPr lang="en-US" sz="2800" dirty="0">
              <a:latin typeface="Myriad Pro" panose="020B0503030403020204" pitchFamily="34" charset="0"/>
              <a:cs typeface="Arial"/>
            </a:endParaRPr>
          </a:p>
          <a:p>
            <a:endParaRPr lang="en-US" sz="2000" dirty="0">
              <a:latin typeface="Myriad Pro" panose="020B0503030403020204" pitchFamily="34" charset="0"/>
              <a:cs typeface="Arial"/>
            </a:endParaRPr>
          </a:p>
          <a:p>
            <a:endParaRPr lang="en-US" dirty="0">
              <a:latin typeface="Myriad Pro" panose="020B0503030403020204" pitchFamily="34" charset="0"/>
              <a:cs typeface="Arial"/>
            </a:endParaRPr>
          </a:p>
          <a:p>
            <a:endParaRPr lang="en-US" sz="2000" dirty="0">
              <a:latin typeface="Myriad Pro" panose="020B0503030403020204" pitchFamily="34" charset="0"/>
            </a:endParaRPr>
          </a:p>
        </p:txBody>
      </p:sp>
      <p:pic>
        <p:nvPicPr>
          <p:cNvPr id="7" name="Picture 6" descr="A road sign with white text&#10;&#10;Description automatically generated">
            <a:extLst>
              <a:ext uri="{FF2B5EF4-FFF2-40B4-BE49-F238E27FC236}">
                <a16:creationId xmlns:a16="http://schemas.microsoft.com/office/drawing/2014/main" id="{87B0BA7B-FE34-30B3-C672-7022E9C9CA1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838701" y="4592813"/>
            <a:ext cx="4305300" cy="2265187"/>
          </a:xfrm>
          <a:prstGeom prst="rect">
            <a:avLst/>
          </a:prstGeom>
          <a:ln>
            <a:solidFill>
              <a:schemeClr val="tx1"/>
            </a:solidFill>
          </a:ln>
        </p:spPr>
      </p:pic>
      <p:pic>
        <p:nvPicPr>
          <p:cNvPr id="3" name="Picture 2"/>
          <p:cNvPicPr>
            <a:picLocks noChangeAspect="1"/>
          </p:cNvPicPr>
          <p:nvPr/>
        </p:nvPicPr>
        <p:blipFill>
          <a:blip r:embed="rId5"/>
          <a:stretch>
            <a:fillRect/>
          </a:stretch>
        </p:blipFill>
        <p:spPr>
          <a:xfrm>
            <a:off x="5714703" y="1738199"/>
            <a:ext cx="3429297" cy="2682472"/>
          </a:xfrm>
          <a:prstGeom prst="rect">
            <a:avLst/>
          </a:prstGeom>
        </p:spPr>
      </p:pic>
    </p:spTree>
    <p:extLst>
      <p:ext uri="{BB962C8B-B14F-4D97-AF65-F5344CB8AC3E}">
        <p14:creationId xmlns:p14="http://schemas.microsoft.com/office/powerpoint/2010/main" val="9957878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EF15D-2A7C-258B-7F4C-9F7E01E14E37}"/>
              </a:ext>
            </a:extLst>
          </p:cNvPr>
          <p:cNvSpPr>
            <a:spLocks noGrp="1"/>
          </p:cNvSpPr>
          <p:nvPr>
            <p:ph type="title"/>
          </p:nvPr>
        </p:nvSpPr>
        <p:spPr>
          <a:xfrm>
            <a:off x="0" y="1"/>
            <a:ext cx="7886700" cy="584402"/>
          </a:xfrm>
        </p:spPr>
        <p:txBody>
          <a:bodyPr>
            <a:normAutofit fontScale="90000"/>
          </a:bodyPr>
          <a:lstStyle/>
          <a:p>
            <a:r>
              <a:rPr lang="en-US" sz="4000" dirty="0">
                <a:solidFill>
                  <a:schemeClr val="bg1"/>
                </a:solidFill>
                <a:latin typeface="Trebuchet MS" panose="020B0603020202020204" pitchFamily="34" charset="0"/>
              </a:rPr>
              <a:t> </a:t>
            </a:r>
            <a:r>
              <a:rPr lang="en-US" dirty="0">
                <a:solidFill>
                  <a:schemeClr val="bg1"/>
                </a:solidFill>
                <a:latin typeface="Trebuchet MS" panose="020B0603020202020204" pitchFamily="34" charset="0"/>
              </a:rPr>
              <a:t>Proposed Improvements</a:t>
            </a:r>
          </a:p>
        </p:txBody>
      </p:sp>
      <p:sp>
        <p:nvSpPr>
          <p:cNvPr id="6" name="Rectangle 5"/>
          <p:cNvSpPr/>
          <p:nvPr/>
        </p:nvSpPr>
        <p:spPr>
          <a:xfrm>
            <a:off x="-1" y="920416"/>
            <a:ext cx="6448927" cy="5414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8E5EF15D-2A7C-258B-7F4C-9F7E01E14E37}"/>
              </a:ext>
            </a:extLst>
          </p:cNvPr>
          <p:cNvSpPr txBox="1">
            <a:spLocks/>
          </p:cNvSpPr>
          <p:nvPr/>
        </p:nvSpPr>
        <p:spPr>
          <a:xfrm>
            <a:off x="-1" y="156775"/>
            <a:ext cx="5715002" cy="11688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4000" dirty="0">
                <a:solidFill>
                  <a:schemeClr val="bg1"/>
                </a:solidFill>
                <a:latin typeface="Trebuchet MS" panose="020B0603020202020204" pitchFamily="34" charset="0"/>
              </a:rPr>
              <a:t> </a:t>
            </a:r>
            <a:r>
              <a:rPr lang="en-US" sz="2800" dirty="0">
                <a:solidFill>
                  <a:schemeClr val="bg1"/>
                </a:solidFill>
                <a:latin typeface="Trebuchet MS" panose="020B0603020202020204" pitchFamily="34" charset="0"/>
              </a:rPr>
              <a:t>Bridges</a:t>
            </a:r>
          </a:p>
        </p:txBody>
      </p:sp>
      <p:sp>
        <p:nvSpPr>
          <p:cNvPr id="11" name="TextBox 10">
            <a:extLst>
              <a:ext uri="{FF2B5EF4-FFF2-40B4-BE49-F238E27FC236}">
                <a16:creationId xmlns:a16="http://schemas.microsoft.com/office/drawing/2014/main" id="{2F567AB6-588E-61C9-64A9-F8615FC6A773}"/>
              </a:ext>
            </a:extLst>
          </p:cNvPr>
          <p:cNvSpPr txBox="1"/>
          <p:nvPr/>
        </p:nvSpPr>
        <p:spPr>
          <a:xfrm>
            <a:off x="369408" y="2848018"/>
            <a:ext cx="6212367" cy="3616375"/>
          </a:xfrm>
          <a:prstGeom prst="rect">
            <a:avLst/>
          </a:prstGeom>
          <a:noFill/>
        </p:spPr>
        <p:txBody>
          <a:bodyPr wrap="square" lIns="91440" tIns="45720" rIns="91440" bIns="45720" rtlCol="0" anchor="t">
            <a:spAutoFit/>
          </a:bodyPr>
          <a:lstStyle/>
          <a:p>
            <a:r>
              <a:rPr lang="en-US" sz="2000" b="1" dirty="0">
                <a:latin typeface="Trebuchet MS" panose="020B0603020202020204" pitchFamily="34" charset="0"/>
              </a:rPr>
              <a:t>Quantities</a:t>
            </a:r>
            <a:r>
              <a:rPr lang="en-US" sz="2000" dirty="0">
                <a:latin typeface="Trebuchet MS" panose="020B0603020202020204" pitchFamily="34" charset="0"/>
              </a:rPr>
              <a:t>:</a:t>
            </a:r>
          </a:p>
          <a:p>
            <a:pPr marL="742950" lvl="1" indent="-285750">
              <a:lnSpc>
                <a:spcPct val="150000"/>
              </a:lnSpc>
              <a:buSzPct val="50000"/>
              <a:buBlip>
                <a:blip r:embed="rId3"/>
              </a:buBlip>
            </a:pPr>
            <a:r>
              <a:rPr lang="en-US" dirty="0">
                <a:latin typeface="Trebuchet MS" panose="020B0603020202020204" pitchFamily="34" charset="0"/>
              </a:rPr>
              <a:t>2 precast </a:t>
            </a:r>
            <a:r>
              <a:rPr lang="en-US" dirty="0" err="1">
                <a:latin typeface="Trebuchet MS" panose="020B0603020202020204" pitchFamily="34" charset="0"/>
              </a:rPr>
              <a:t>stiffleg</a:t>
            </a:r>
            <a:r>
              <a:rPr lang="en-US" dirty="0">
                <a:latin typeface="Trebuchet MS" panose="020B0603020202020204" pitchFamily="34" charset="0"/>
              </a:rPr>
              <a:t> bridges </a:t>
            </a:r>
            <a:r>
              <a:rPr lang="en-US" sz="1600" dirty="0">
                <a:solidFill>
                  <a:schemeClr val="tx1">
                    <a:lumMod val="50000"/>
                    <a:lumOff val="50000"/>
                  </a:schemeClr>
                </a:solidFill>
                <a:latin typeface="Trebuchet MS" panose="020B0603020202020204" pitchFamily="34" charset="0"/>
              </a:rPr>
              <a:t>(project will provide)</a:t>
            </a:r>
          </a:p>
          <a:p>
            <a:pPr marL="742950" lvl="1" indent="-285750">
              <a:lnSpc>
                <a:spcPct val="150000"/>
              </a:lnSpc>
              <a:buSzPct val="50000"/>
              <a:buBlip>
                <a:blip r:embed="rId3"/>
              </a:buBlip>
            </a:pPr>
            <a:r>
              <a:rPr lang="en-US" dirty="0">
                <a:latin typeface="Trebuchet MS" panose="020B0603020202020204" pitchFamily="34" charset="0"/>
              </a:rPr>
              <a:t>2,550ft of pre-stressed deck bulb tee girders </a:t>
            </a:r>
          </a:p>
          <a:p>
            <a:pPr marL="742950" lvl="1" indent="-285750">
              <a:lnSpc>
                <a:spcPct val="150000"/>
              </a:lnSpc>
              <a:buSzPct val="50000"/>
              <a:buBlip>
                <a:blip r:embed="rId3"/>
              </a:buBlip>
            </a:pPr>
            <a:r>
              <a:rPr lang="en-US" dirty="0">
                <a:latin typeface="Trebuchet MS" panose="020B0603020202020204" pitchFamily="34" charset="0"/>
              </a:rPr>
              <a:t>6,138ft of 16-inch steel shell pile footings</a:t>
            </a:r>
          </a:p>
          <a:p>
            <a:pPr marL="742950" lvl="1" indent="-285750">
              <a:lnSpc>
                <a:spcPct val="150000"/>
              </a:lnSpc>
              <a:buSzPct val="50000"/>
              <a:buBlip>
                <a:blip r:embed="rId3"/>
              </a:buBlip>
            </a:pPr>
            <a:r>
              <a:rPr lang="en-US" dirty="0">
                <a:latin typeface="Trebuchet MS" panose="020B0603020202020204" pitchFamily="34" charset="0"/>
              </a:rPr>
              <a:t>845 CY class 40 concrete</a:t>
            </a:r>
          </a:p>
          <a:p>
            <a:pPr lvl="1">
              <a:lnSpc>
                <a:spcPct val="150000"/>
              </a:lnSpc>
              <a:buSzPct val="50000"/>
            </a:pPr>
            <a:r>
              <a:rPr lang="en-US" dirty="0">
                <a:latin typeface="Myriad Pro" panose="020B0503030403020204" pitchFamily="34" charset="0"/>
              </a:rPr>
              <a:t> </a:t>
            </a:r>
          </a:p>
          <a:p>
            <a:endParaRPr lang="en-US" dirty="0">
              <a:latin typeface="Myriad Pro" panose="020B0503030403020204" pitchFamily="34" charset="0"/>
              <a:cs typeface="Arial"/>
            </a:endParaRPr>
          </a:p>
          <a:p>
            <a:endParaRPr lang="en-US" dirty="0">
              <a:latin typeface="Myriad Pro" panose="020B0503030403020204" pitchFamily="34" charset="0"/>
              <a:cs typeface="Arial"/>
            </a:endParaRPr>
          </a:p>
          <a:p>
            <a:endParaRPr lang="en-US" dirty="0">
              <a:latin typeface="Myriad Pro" panose="020B0503030403020204" pitchFamily="34" charset="0"/>
              <a:cs typeface="Arial"/>
            </a:endParaRPr>
          </a:p>
          <a:p>
            <a:endParaRPr lang="en-US" sz="2000" dirty="0">
              <a:latin typeface="Myriad Pro" panose="020B0503030403020204" pitchFamily="34" charset="0"/>
            </a:endParaRPr>
          </a:p>
        </p:txBody>
      </p:sp>
      <p:sp>
        <p:nvSpPr>
          <p:cNvPr id="4" name="Rectangle 3"/>
          <p:cNvSpPr/>
          <p:nvPr/>
        </p:nvSpPr>
        <p:spPr>
          <a:xfrm>
            <a:off x="369408" y="1236037"/>
            <a:ext cx="8660292" cy="2062103"/>
          </a:xfrm>
          <a:prstGeom prst="rect">
            <a:avLst/>
          </a:prstGeom>
        </p:spPr>
        <p:txBody>
          <a:bodyPr wrap="square">
            <a:spAutoFit/>
          </a:bodyPr>
          <a:lstStyle/>
          <a:p>
            <a:r>
              <a:rPr lang="en-US" sz="2000" dirty="0">
                <a:solidFill>
                  <a:srgbClr val="006699"/>
                </a:solidFill>
                <a:latin typeface="Trebuchet MS" panose="020B0603020202020204" pitchFamily="34" charset="0"/>
              </a:rPr>
              <a:t>Widen or replace four canal bridges:</a:t>
            </a:r>
          </a:p>
          <a:p>
            <a:pPr marL="742950" lvl="1" indent="-285750">
              <a:lnSpc>
                <a:spcPct val="150000"/>
              </a:lnSpc>
              <a:buSzPct val="50000"/>
              <a:buBlip>
                <a:blip r:embed="rId3"/>
              </a:buBlip>
            </a:pPr>
            <a:r>
              <a:rPr lang="en-US" dirty="0">
                <a:latin typeface="Trebuchet MS" panose="020B0603020202020204" pitchFamily="34" charset="0"/>
              </a:rPr>
              <a:t>Elijah Drain, Wilson Drain, Phyllis Canal, Deer Flat Caldwell Canal</a:t>
            </a:r>
          </a:p>
          <a:p>
            <a:pPr marL="742950" lvl="1" indent="-285750">
              <a:lnSpc>
                <a:spcPct val="150000"/>
              </a:lnSpc>
              <a:buSzPct val="50000"/>
              <a:buBlip>
                <a:blip r:embed="rId3"/>
              </a:buBlip>
            </a:pPr>
            <a:r>
              <a:rPr lang="en-US" dirty="0">
                <a:latin typeface="Trebuchet MS" panose="020B0603020202020204" pitchFamily="34" charset="0"/>
              </a:rPr>
              <a:t>Work only during non-irrigation seasons</a:t>
            </a:r>
          </a:p>
          <a:p>
            <a:pPr marL="742950" lvl="1" indent="-285750">
              <a:lnSpc>
                <a:spcPct val="150000"/>
              </a:lnSpc>
              <a:buSzPct val="50000"/>
              <a:buBlip>
                <a:blip r:embed="rId3"/>
              </a:buBlip>
            </a:pPr>
            <a:r>
              <a:rPr lang="en-US" dirty="0">
                <a:latin typeface="Trebuchet MS" panose="020B0603020202020204" pitchFamily="34" charset="0"/>
              </a:rPr>
              <a:t>Anticipate two seasons to construct</a:t>
            </a:r>
          </a:p>
          <a:p>
            <a:pPr>
              <a:lnSpc>
                <a:spcPct val="150000"/>
              </a:lnSpc>
              <a:buSzPct val="50000"/>
            </a:pPr>
            <a:endParaRPr lang="en-US" dirty="0">
              <a:latin typeface="Trebuchet MS" panose="020B0603020202020204" pitchFamily="34" charset="0"/>
            </a:endParaRPr>
          </a:p>
        </p:txBody>
      </p:sp>
      <p:pic>
        <p:nvPicPr>
          <p:cNvPr id="8" name="Picture 7"/>
          <p:cNvPicPr>
            <a:picLocks noChangeAspect="1"/>
          </p:cNvPicPr>
          <p:nvPr/>
        </p:nvPicPr>
        <p:blipFill>
          <a:blip r:embed="rId4"/>
          <a:stretch>
            <a:fillRect/>
          </a:stretch>
        </p:blipFill>
        <p:spPr>
          <a:xfrm>
            <a:off x="-1" y="4863955"/>
            <a:ext cx="9144001" cy="2030389"/>
          </a:xfrm>
          <a:prstGeom prst="rect">
            <a:avLst/>
          </a:prstGeom>
        </p:spPr>
      </p:pic>
    </p:spTree>
    <p:extLst>
      <p:ext uri="{BB962C8B-B14F-4D97-AF65-F5344CB8AC3E}">
        <p14:creationId xmlns:p14="http://schemas.microsoft.com/office/powerpoint/2010/main" val="581004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EF15D-2A7C-258B-7F4C-9F7E01E14E37}"/>
              </a:ext>
            </a:extLst>
          </p:cNvPr>
          <p:cNvSpPr>
            <a:spLocks noGrp="1"/>
          </p:cNvSpPr>
          <p:nvPr>
            <p:ph type="title"/>
          </p:nvPr>
        </p:nvSpPr>
        <p:spPr>
          <a:xfrm>
            <a:off x="0" y="0"/>
            <a:ext cx="7886700" cy="1168805"/>
          </a:xfrm>
        </p:spPr>
        <p:txBody>
          <a:bodyPr>
            <a:normAutofit/>
          </a:bodyPr>
          <a:lstStyle/>
          <a:p>
            <a:r>
              <a:rPr lang="en-US" sz="4000" dirty="0">
                <a:solidFill>
                  <a:schemeClr val="bg1"/>
                </a:solidFill>
                <a:latin typeface="Myriad Pro Light"/>
              </a:rPr>
              <a:t> </a:t>
            </a:r>
            <a:r>
              <a:rPr lang="en-US" sz="4000" dirty="0">
                <a:solidFill>
                  <a:schemeClr val="bg1"/>
                </a:solidFill>
                <a:latin typeface="Trebuchet MS" panose="020B0603020202020204" pitchFamily="34" charset="0"/>
              </a:rPr>
              <a:t>Traffic Impacts</a:t>
            </a:r>
          </a:p>
        </p:txBody>
      </p:sp>
      <p:sp>
        <p:nvSpPr>
          <p:cNvPr id="3" name="TextBox 2">
            <a:extLst>
              <a:ext uri="{FF2B5EF4-FFF2-40B4-BE49-F238E27FC236}">
                <a16:creationId xmlns:a16="http://schemas.microsoft.com/office/drawing/2014/main" id="{2F567AB6-588E-61C9-64A9-F8615FC6A773}"/>
              </a:ext>
            </a:extLst>
          </p:cNvPr>
          <p:cNvSpPr txBox="1"/>
          <p:nvPr/>
        </p:nvSpPr>
        <p:spPr>
          <a:xfrm>
            <a:off x="285750" y="1532199"/>
            <a:ext cx="8858250" cy="3308598"/>
          </a:xfrm>
          <a:prstGeom prst="rect">
            <a:avLst/>
          </a:prstGeom>
          <a:noFill/>
        </p:spPr>
        <p:txBody>
          <a:bodyPr wrap="square" lIns="91440" tIns="45720" rIns="91440" bIns="45720" rtlCol="0" anchor="t">
            <a:spAutoFit/>
          </a:bodyPr>
          <a:lstStyle/>
          <a:p>
            <a:r>
              <a:rPr lang="en-US" sz="2000" b="1" dirty="0">
                <a:latin typeface="Trebuchet MS" panose="020B0603020202020204" pitchFamily="34" charset="0"/>
                <a:cs typeface="Arial"/>
              </a:rPr>
              <a:t>Work will be allowed in the daytime and at night </a:t>
            </a:r>
          </a:p>
          <a:p>
            <a:pPr marL="742950" lvl="1" indent="-285750">
              <a:lnSpc>
                <a:spcPct val="150000"/>
              </a:lnSpc>
              <a:buSzPct val="50000"/>
              <a:buBlip>
                <a:blip r:embed="rId3"/>
              </a:buBlip>
            </a:pPr>
            <a:r>
              <a:rPr lang="en-US" dirty="0">
                <a:latin typeface="Trebuchet MS" panose="020B0603020202020204" pitchFamily="34" charset="0"/>
              </a:rPr>
              <a:t>One lane open in each direction during the daytime                                             with shifting traffic patterns</a:t>
            </a:r>
          </a:p>
          <a:p>
            <a:pPr marL="742950" lvl="1" indent="-285750">
              <a:lnSpc>
                <a:spcPct val="150000"/>
              </a:lnSpc>
              <a:buSzPct val="50000"/>
              <a:buBlip>
                <a:blip r:embed="rId3"/>
              </a:buBlip>
            </a:pPr>
            <a:r>
              <a:rPr lang="en-US" dirty="0">
                <a:latin typeface="Trebuchet MS" panose="020B0603020202020204" pitchFamily="34" charset="0"/>
              </a:rPr>
              <a:t>Overnight lane closures and restrictions allowed</a:t>
            </a:r>
          </a:p>
          <a:p>
            <a:pPr marL="742950" lvl="1" indent="-285750">
              <a:lnSpc>
                <a:spcPct val="150000"/>
              </a:lnSpc>
              <a:buSzPct val="50000"/>
              <a:buBlip>
                <a:blip r:embed="rId3"/>
              </a:buBlip>
            </a:pPr>
            <a:r>
              <a:rPr lang="en-US" dirty="0">
                <a:latin typeface="Trebuchet MS" panose="020B0603020202020204" pitchFamily="34" charset="0"/>
              </a:rPr>
              <a:t>Flaggers directing traffic at intersections at night (10 p.m. to 5 a.m.)</a:t>
            </a:r>
          </a:p>
          <a:p>
            <a:pPr marL="742950" lvl="1" indent="-285750">
              <a:lnSpc>
                <a:spcPct val="150000"/>
              </a:lnSpc>
              <a:buSzPct val="50000"/>
              <a:buBlip>
                <a:blip r:embed="rId3"/>
              </a:buBlip>
            </a:pPr>
            <a:r>
              <a:rPr lang="en-US" dirty="0">
                <a:latin typeface="Trebuchet MS" panose="020B0603020202020204" pitchFamily="34" charset="0"/>
              </a:rPr>
              <a:t>Occasional overnight and weekend closures</a:t>
            </a:r>
          </a:p>
          <a:p>
            <a:pPr marL="742950" lvl="2" indent="-285750">
              <a:lnSpc>
                <a:spcPct val="150000"/>
              </a:lnSpc>
              <a:buSzPct val="50000"/>
              <a:buBlip>
                <a:blip r:embed="rId3"/>
              </a:buBlip>
            </a:pPr>
            <a:r>
              <a:rPr lang="en-US" dirty="0">
                <a:latin typeface="Trebuchet MS" panose="020B0603020202020204" pitchFamily="34" charset="0"/>
              </a:rPr>
              <a:t>Detours at Farmway Road, 10th Avenue, Montana Avenue and Lake Avenue</a:t>
            </a:r>
          </a:p>
          <a:p>
            <a:pPr marL="742950" lvl="1" indent="-285750">
              <a:lnSpc>
                <a:spcPct val="150000"/>
              </a:lnSpc>
              <a:buSzPct val="50000"/>
              <a:buBlip>
                <a:blip r:embed="rId3"/>
              </a:buBlip>
            </a:pPr>
            <a:r>
              <a:rPr lang="en-US" dirty="0">
                <a:latin typeface="Trebuchet MS" panose="020B0603020202020204" pitchFamily="34" charset="0"/>
              </a:rPr>
              <a:t>Speed limit reduced to 35 mph on gravel surfaces</a:t>
            </a:r>
          </a:p>
        </p:txBody>
      </p:sp>
      <p:sp>
        <p:nvSpPr>
          <p:cNvPr id="4" name="Rectangle 3"/>
          <p:cNvSpPr/>
          <p:nvPr/>
        </p:nvSpPr>
        <p:spPr>
          <a:xfrm>
            <a:off x="-1" y="920416"/>
            <a:ext cx="6448927" cy="5414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81815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EF15D-2A7C-258B-7F4C-9F7E01E14E37}"/>
              </a:ext>
            </a:extLst>
          </p:cNvPr>
          <p:cNvSpPr>
            <a:spLocks noGrp="1"/>
          </p:cNvSpPr>
          <p:nvPr>
            <p:ph type="title"/>
          </p:nvPr>
        </p:nvSpPr>
        <p:spPr>
          <a:xfrm>
            <a:off x="0" y="0"/>
            <a:ext cx="7886700" cy="1168805"/>
          </a:xfrm>
        </p:spPr>
        <p:txBody>
          <a:bodyPr>
            <a:normAutofit/>
          </a:bodyPr>
          <a:lstStyle/>
          <a:p>
            <a:r>
              <a:rPr lang="en-US" sz="4000" dirty="0">
                <a:solidFill>
                  <a:schemeClr val="bg1"/>
                </a:solidFill>
                <a:latin typeface="Myriad Pro Light"/>
              </a:rPr>
              <a:t> </a:t>
            </a:r>
            <a:r>
              <a:rPr lang="en-US" sz="4000" dirty="0">
                <a:solidFill>
                  <a:schemeClr val="bg1"/>
                </a:solidFill>
                <a:latin typeface="Trebuchet MS" panose="020B0603020202020204" pitchFamily="34" charset="0"/>
              </a:rPr>
              <a:t>Adjacent Projects</a:t>
            </a:r>
          </a:p>
        </p:txBody>
      </p:sp>
      <p:sp>
        <p:nvSpPr>
          <p:cNvPr id="3" name="TextBox 2">
            <a:extLst>
              <a:ext uri="{FF2B5EF4-FFF2-40B4-BE49-F238E27FC236}">
                <a16:creationId xmlns:a16="http://schemas.microsoft.com/office/drawing/2014/main" id="{2F567AB6-588E-61C9-64A9-F8615FC6A773}"/>
              </a:ext>
            </a:extLst>
          </p:cNvPr>
          <p:cNvSpPr txBox="1"/>
          <p:nvPr/>
        </p:nvSpPr>
        <p:spPr>
          <a:xfrm>
            <a:off x="311656" y="1347467"/>
            <a:ext cx="8832344" cy="5032147"/>
          </a:xfrm>
          <a:prstGeom prst="rect">
            <a:avLst/>
          </a:prstGeom>
          <a:noFill/>
        </p:spPr>
        <p:txBody>
          <a:bodyPr wrap="square" lIns="91440" tIns="45720" rIns="91440" bIns="45720" rtlCol="0" anchor="t">
            <a:spAutoFit/>
          </a:bodyPr>
          <a:lstStyle/>
          <a:p>
            <a:r>
              <a:rPr lang="en-US" sz="2000" b="1" dirty="0">
                <a:latin typeface="Trebuchet MS" panose="020B0603020202020204" pitchFamily="34" charset="0"/>
                <a:cs typeface="Arial"/>
              </a:rPr>
              <a:t>KN 23336: I-84, Karcher Interchange</a:t>
            </a:r>
            <a:endParaRPr lang="en-US" sz="1100" dirty="0">
              <a:latin typeface="Trebuchet MS" panose="020B0603020202020204" pitchFamily="34" charset="0"/>
              <a:cs typeface="Arial"/>
            </a:endParaRPr>
          </a:p>
          <a:p>
            <a:pPr marL="742950" lvl="1" indent="-285750">
              <a:buSzPct val="50000"/>
              <a:buBlip>
                <a:blip r:embed="rId3"/>
              </a:buBlip>
            </a:pPr>
            <a:r>
              <a:rPr lang="en-US" dirty="0">
                <a:solidFill>
                  <a:srgbClr val="006699"/>
                </a:solidFill>
                <a:latin typeface="Trebuchet MS" panose="020B0603020202020204" pitchFamily="34" charset="0"/>
              </a:rPr>
              <a:t>Construction:</a:t>
            </a:r>
            <a:r>
              <a:rPr lang="en-US" dirty="0">
                <a:latin typeface="Trebuchet MS" panose="020B0603020202020204" pitchFamily="34" charset="0"/>
              </a:rPr>
              <a:t> Started Spring 2024</a:t>
            </a:r>
          </a:p>
          <a:p>
            <a:pPr marL="742950" lvl="1" indent="-285750">
              <a:buSzPct val="50000"/>
              <a:buBlip>
                <a:blip r:embed="rId3"/>
              </a:buBlip>
            </a:pPr>
            <a:r>
              <a:rPr lang="en-US" dirty="0">
                <a:solidFill>
                  <a:srgbClr val="006699"/>
                </a:solidFill>
                <a:latin typeface="Trebuchet MS" panose="020B0603020202020204" pitchFamily="34" charset="0"/>
              </a:rPr>
              <a:t>Scope:</a:t>
            </a:r>
            <a:r>
              <a:rPr lang="en-US" dirty="0">
                <a:latin typeface="Trebuchet MS" panose="020B0603020202020204" pitchFamily="34" charset="0"/>
              </a:rPr>
              <a:t> Add a third westbound lane from the I-84 westbound off-ramp to Sundance Rd</a:t>
            </a:r>
          </a:p>
          <a:p>
            <a:pPr marL="742950" lvl="1" indent="-285750">
              <a:buSzPct val="50000"/>
              <a:buBlip>
                <a:blip r:embed="rId3"/>
              </a:buBlip>
            </a:pPr>
            <a:r>
              <a:rPr lang="en-US" dirty="0">
                <a:solidFill>
                  <a:srgbClr val="006699"/>
                </a:solidFill>
                <a:latin typeface="Trebuchet MS" panose="020B0603020202020204" pitchFamily="34" charset="0"/>
              </a:rPr>
              <a:t>Duration:</a:t>
            </a:r>
            <a:r>
              <a:rPr lang="en-US" dirty="0">
                <a:latin typeface="Trebuchet MS" panose="020B0603020202020204" pitchFamily="34" charset="0"/>
              </a:rPr>
              <a:t> 18 months</a:t>
            </a:r>
          </a:p>
          <a:p>
            <a:pPr>
              <a:buSzPct val="50000"/>
            </a:pPr>
            <a:endParaRPr lang="en-US" dirty="0">
              <a:latin typeface="Trebuchet MS" panose="020B0603020202020204" pitchFamily="34" charset="0"/>
            </a:endParaRPr>
          </a:p>
          <a:p>
            <a:r>
              <a:rPr lang="en-US" sz="2000" b="1" dirty="0">
                <a:latin typeface="Trebuchet MS" panose="020B0603020202020204" pitchFamily="34" charset="0"/>
                <a:cs typeface="Arial"/>
              </a:rPr>
              <a:t>KN 22715A: </a:t>
            </a:r>
            <a:r>
              <a:rPr lang="en-US" sz="2000" b="1" dirty="0">
                <a:latin typeface="Trebuchet MS" panose="020B0603020202020204" pitchFamily="34" charset="0"/>
              </a:rPr>
              <a:t>SH-55 Irrigation Procurement Package</a:t>
            </a:r>
            <a:endParaRPr lang="en-US" sz="1100" b="1" dirty="0">
              <a:latin typeface="Trebuchet MS" panose="020B0603020202020204" pitchFamily="34" charset="0"/>
              <a:cs typeface="Arial"/>
            </a:endParaRPr>
          </a:p>
          <a:p>
            <a:pPr marL="742950" lvl="1" indent="-285750">
              <a:buSzPct val="50000"/>
              <a:buBlip>
                <a:blip r:embed="rId3"/>
              </a:buBlip>
            </a:pPr>
            <a:r>
              <a:rPr lang="en-US" dirty="0">
                <a:solidFill>
                  <a:srgbClr val="006699"/>
                </a:solidFill>
                <a:latin typeface="Trebuchet MS" panose="020B0603020202020204" pitchFamily="34" charset="0"/>
              </a:rPr>
              <a:t>Procurement: </a:t>
            </a:r>
            <a:r>
              <a:rPr lang="en-US" dirty="0">
                <a:latin typeface="Trebuchet MS" panose="020B0603020202020204" pitchFamily="34" charset="0"/>
              </a:rPr>
              <a:t>Begins</a:t>
            </a:r>
            <a:r>
              <a:rPr lang="en-US" dirty="0">
                <a:solidFill>
                  <a:srgbClr val="006699"/>
                </a:solidFill>
                <a:latin typeface="Trebuchet MS" panose="020B0603020202020204" pitchFamily="34" charset="0"/>
              </a:rPr>
              <a:t> </a:t>
            </a:r>
            <a:r>
              <a:rPr lang="en-US" dirty="0">
                <a:latin typeface="Trebuchet MS" panose="020B0603020202020204" pitchFamily="34" charset="0"/>
              </a:rPr>
              <a:t>Fall 2024</a:t>
            </a:r>
          </a:p>
          <a:p>
            <a:pPr marL="742950" lvl="1" indent="-285750">
              <a:buSzPct val="50000"/>
              <a:buBlip>
                <a:blip r:embed="rId3"/>
              </a:buBlip>
            </a:pPr>
            <a:r>
              <a:rPr lang="en-US" dirty="0">
                <a:solidFill>
                  <a:srgbClr val="006699"/>
                </a:solidFill>
                <a:latin typeface="Trebuchet MS" panose="020B0603020202020204" pitchFamily="34" charset="0"/>
              </a:rPr>
              <a:t>Scope:</a:t>
            </a:r>
            <a:r>
              <a:rPr lang="en-US" dirty="0">
                <a:latin typeface="Trebuchet MS" panose="020B0603020202020204" pitchFamily="34" charset="0"/>
              </a:rPr>
              <a:t> Procure and store concrete culvert, irrigation pipe and minor concrete structures for installation in 22715</a:t>
            </a:r>
          </a:p>
          <a:p>
            <a:pPr marL="1200150" lvl="2" indent="-285750">
              <a:buSzPct val="50000"/>
              <a:buFont typeface="Wingdings" panose="05000000000000000000" pitchFamily="2" charset="2"/>
              <a:buChar char="Ø"/>
            </a:pPr>
            <a:r>
              <a:rPr lang="en-US" sz="1600" dirty="0">
                <a:latin typeface="Trebuchet MS" panose="020B0603020202020204" pitchFamily="34" charset="0"/>
              </a:rPr>
              <a:t>2 </a:t>
            </a:r>
            <a:r>
              <a:rPr lang="en-US" sz="1600" dirty="0" err="1">
                <a:latin typeface="Trebuchet MS" panose="020B0603020202020204" pitchFamily="34" charset="0"/>
              </a:rPr>
              <a:t>stiffleg</a:t>
            </a:r>
            <a:r>
              <a:rPr lang="en-US" sz="1600" dirty="0">
                <a:latin typeface="Trebuchet MS" panose="020B0603020202020204" pitchFamily="34" charset="0"/>
              </a:rPr>
              <a:t> structures, 3 concrete culverts</a:t>
            </a:r>
          </a:p>
          <a:p>
            <a:pPr marL="1200150" lvl="2" indent="-285750">
              <a:buSzPct val="50000"/>
              <a:buFont typeface="Wingdings" panose="05000000000000000000" pitchFamily="2" charset="2"/>
              <a:buChar char="Ø"/>
            </a:pPr>
            <a:r>
              <a:rPr lang="en-US" sz="1600" dirty="0">
                <a:latin typeface="Trebuchet MS" panose="020B0603020202020204" pitchFamily="34" charset="0"/>
              </a:rPr>
              <a:t>10,000ft of concrete irrigation pipe (ranges 8”- 48” diameter)</a:t>
            </a:r>
          </a:p>
          <a:p>
            <a:pPr marL="1200150" lvl="2" indent="-285750">
              <a:buSzPct val="50000"/>
              <a:buFont typeface="Wingdings" panose="05000000000000000000" pitchFamily="2" charset="2"/>
              <a:buChar char="Ø"/>
            </a:pPr>
            <a:r>
              <a:rPr lang="en-US" sz="1600" dirty="0">
                <a:latin typeface="Trebuchet MS" panose="020B0603020202020204" pitchFamily="34" charset="0"/>
              </a:rPr>
              <a:t>50 Irrigation boxes (5ft)</a:t>
            </a:r>
          </a:p>
          <a:p>
            <a:pPr marL="742950" lvl="1" indent="-285750">
              <a:buSzPct val="50000"/>
              <a:buBlip>
                <a:blip r:embed="rId3"/>
              </a:buBlip>
            </a:pPr>
            <a:r>
              <a:rPr lang="en-US" dirty="0">
                <a:solidFill>
                  <a:srgbClr val="006699"/>
                </a:solidFill>
                <a:latin typeface="Trebuchet MS" panose="020B0603020202020204" pitchFamily="34" charset="0"/>
              </a:rPr>
              <a:t>Duration:</a:t>
            </a:r>
            <a:r>
              <a:rPr lang="en-US" dirty="0">
                <a:latin typeface="Trebuchet MS" panose="020B0603020202020204" pitchFamily="34" charset="0"/>
              </a:rPr>
              <a:t> Nov 2024 – April 2026</a:t>
            </a:r>
          </a:p>
          <a:p>
            <a:pPr marL="1200150" lvl="2" indent="-285750">
              <a:buSzPct val="50000"/>
              <a:buBlip>
                <a:blip r:embed="rId3"/>
              </a:buBlip>
            </a:pPr>
            <a:endParaRPr lang="en-US" dirty="0">
              <a:latin typeface="Trebuchet MS" panose="020B0603020202020204" pitchFamily="34" charset="0"/>
            </a:endParaRPr>
          </a:p>
          <a:p>
            <a:pPr>
              <a:lnSpc>
                <a:spcPct val="150000"/>
              </a:lnSpc>
              <a:buSzPct val="50000"/>
            </a:pPr>
            <a:endParaRPr lang="en-US" dirty="0">
              <a:latin typeface="Trebuchet MS" panose="020B0603020202020204" pitchFamily="34" charset="0"/>
            </a:endParaRPr>
          </a:p>
          <a:p>
            <a:endParaRPr lang="en-US" sz="2000" dirty="0">
              <a:latin typeface="Myriad Pro" panose="020B0503030403020204" pitchFamily="34" charset="0"/>
              <a:cs typeface="Arial"/>
            </a:endParaRPr>
          </a:p>
        </p:txBody>
      </p:sp>
      <p:sp>
        <p:nvSpPr>
          <p:cNvPr id="5" name="Rectangle 4"/>
          <p:cNvSpPr/>
          <p:nvPr/>
        </p:nvSpPr>
        <p:spPr>
          <a:xfrm>
            <a:off x="-1" y="920416"/>
            <a:ext cx="6448927" cy="5414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Concrete Pipe | PROFORM">
            <a:extLst>
              <a:ext uri="{FF2B5EF4-FFF2-40B4-BE49-F238E27FC236}">
                <a16:creationId xmlns:a16="http://schemas.microsoft.com/office/drawing/2014/main" id="{17CCF74A-A44C-697F-6AF9-768CC78F7C3D}"/>
              </a:ext>
            </a:extLst>
          </p:cNvPr>
          <p:cNvPicPr>
            <a:picLocks noChangeAspect="1"/>
          </p:cNvPicPr>
          <p:nvPr/>
        </p:nvPicPr>
        <p:blipFill>
          <a:blip r:embed="rId4">
            <a:alphaModFix amt="30000"/>
          </a:blip>
          <a:stretch>
            <a:fillRect/>
          </a:stretch>
        </p:blipFill>
        <p:spPr>
          <a:xfrm>
            <a:off x="5715000" y="4726103"/>
            <a:ext cx="3429000" cy="1724458"/>
          </a:xfrm>
          <a:prstGeom prst="rect">
            <a:avLst/>
          </a:prstGeom>
        </p:spPr>
      </p:pic>
    </p:spTree>
    <p:extLst>
      <p:ext uri="{BB962C8B-B14F-4D97-AF65-F5344CB8AC3E}">
        <p14:creationId xmlns:p14="http://schemas.microsoft.com/office/powerpoint/2010/main" val="14469872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EF15D-2A7C-258B-7F4C-9F7E01E14E37}"/>
              </a:ext>
            </a:extLst>
          </p:cNvPr>
          <p:cNvSpPr>
            <a:spLocks noGrp="1"/>
          </p:cNvSpPr>
          <p:nvPr>
            <p:ph type="title"/>
          </p:nvPr>
        </p:nvSpPr>
        <p:spPr>
          <a:xfrm>
            <a:off x="0" y="0"/>
            <a:ext cx="7886700" cy="1168805"/>
          </a:xfrm>
        </p:spPr>
        <p:txBody>
          <a:bodyPr>
            <a:normAutofit/>
          </a:bodyPr>
          <a:lstStyle/>
          <a:p>
            <a:r>
              <a:rPr lang="en-US" sz="4000" dirty="0">
                <a:solidFill>
                  <a:schemeClr val="bg1"/>
                </a:solidFill>
                <a:latin typeface="Myriad Pro Light"/>
              </a:rPr>
              <a:t> </a:t>
            </a:r>
            <a:r>
              <a:rPr lang="en-US" sz="4000" dirty="0">
                <a:solidFill>
                  <a:schemeClr val="bg1"/>
                </a:solidFill>
                <a:latin typeface="Trebuchet MS" panose="020B0603020202020204" pitchFamily="34" charset="0"/>
              </a:rPr>
              <a:t>Construction Schedule</a:t>
            </a:r>
          </a:p>
        </p:txBody>
      </p:sp>
      <p:sp>
        <p:nvSpPr>
          <p:cNvPr id="3" name="TextBox 2">
            <a:extLst>
              <a:ext uri="{FF2B5EF4-FFF2-40B4-BE49-F238E27FC236}">
                <a16:creationId xmlns:a16="http://schemas.microsoft.com/office/drawing/2014/main" id="{2F567AB6-588E-61C9-64A9-F8615FC6A773}"/>
              </a:ext>
            </a:extLst>
          </p:cNvPr>
          <p:cNvSpPr txBox="1"/>
          <p:nvPr/>
        </p:nvSpPr>
        <p:spPr>
          <a:xfrm>
            <a:off x="457199" y="1347467"/>
            <a:ext cx="8620125" cy="4262705"/>
          </a:xfrm>
          <a:prstGeom prst="rect">
            <a:avLst/>
          </a:prstGeom>
          <a:noFill/>
        </p:spPr>
        <p:txBody>
          <a:bodyPr wrap="square" lIns="91440" tIns="45720" rIns="91440" bIns="45720" rtlCol="0" anchor="t">
            <a:spAutoFit/>
          </a:bodyPr>
          <a:lstStyle/>
          <a:p>
            <a:r>
              <a:rPr lang="en-US" sz="2000" b="1" dirty="0">
                <a:latin typeface="Trebuchet MS" panose="020B0603020202020204" pitchFamily="34" charset="0"/>
                <a:cs typeface="Arial"/>
              </a:rPr>
              <a:t>Finalize Bid Set &amp; Prepare for Advertisement</a:t>
            </a:r>
            <a:endParaRPr lang="en-US" sz="1100" dirty="0">
              <a:latin typeface="Trebuchet MS" panose="020B0603020202020204" pitchFamily="34" charset="0"/>
              <a:cs typeface="Arial"/>
            </a:endParaRPr>
          </a:p>
          <a:p>
            <a:pPr marL="742950" lvl="1" indent="-285750">
              <a:buSzPct val="50000"/>
              <a:buBlip>
                <a:blip r:embed="rId3"/>
              </a:buBlip>
            </a:pPr>
            <a:r>
              <a:rPr lang="en-US" dirty="0">
                <a:latin typeface="Trebuchet MS" panose="020B0603020202020204" pitchFamily="34" charset="0"/>
              </a:rPr>
              <a:t>July 2024</a:t>
            </a:r>
          </a:p>
          <a:p>
            <a:pPr>
              <a:buSzPct val="50000"/>
            </a:pPr>
            <a:endParaRPr lang="en-US" dirty="0">
              <a:latin typeface="Trebuchet MS" panose="020B0603020202020204" pitchFamily="34" charset="0"/>
            </a:endParaRPr>
          </a:p>
          <a:p>
            <a:r>
              <a:rPr lang="en-US" sz="2000" b="1" dirty="0">
                <a:latin typeface="Trebuchet MS" panose="020B0603020202020204" pitchFamily="34" charset="0"/>
                <a:cs typeface="Arial"/>
              </a:rPr>
              <a:t>Advertisement for Bid</a:t>
            </a:r>
            <a:endParaRPr lang="en-US" sz="1100" b="1" dirty="0">
              <a:latin typeface="Trebuchet MS" panose="020B0603020202020204" pitchFamily="34" charset="0"/>
              <a:cs typeface="Arial"/>
            </a:endParaRPr>
          </a:p>
          <a:p>
            <a:pPr marL="742950" lvl="1" indent="-285750">
              <a:buSzPct val="50000"/>
              <a:buBlip>
                <a:blip r:embed="rId3"/>
              </a:buBlip>
            </a:pPr>
            <a:r>
              <a:rPr lang="en-US" dirty="0">
                <a:latin typeface="Trebuchet MS" panose="020B0603020202020204" pitchFamily="34" charset="0"/>
              </a:rPr>
              <a:t>August</a:t>
            </a:r>
            <a:r>
              <a:rPr lang="en-US" dirty="0">
                <a:solidFill>
                  <a:srgbClr val="006699"/>
                </a:solidFill>
                <a:latin typeface="Trebuchet MS" panose="020B0603020202020204" pitchFamily="34" charset="0"/>
              </a:rPr>
              <a:t> </a:t>
            </a:r>
            <a:r>
              <a:rPr lang="en-US" dirty="0">
                <a:latin typeface="Trebuchet MS" panose="020B0603020202020204" pitchFamily="34" charset="0"/>
              </a:rPr>
              <a:t>2024</a:t>
            </a:r>
          </a:p>
          <a:p>
            <a:pPr marL="742950" lvl="1" indent="-285750">
              <a:buSzPct val="50000"/>
              <a:buBlip>
                <a:blip r:embed="rId3"/>
              </a:buBlip>
            </a:pPr>
            <a:r>
              <a:rPr lang="en-US" dirty="0">
                <a:latin typeface="Trebuchet MS" panose="020B0603020202020204" pitchFamily="34" charset="0"/>
              </a:rPr>
              <a:t>4-week advertisement period</a:t>
            </a:r>
          </a:p>
          <a:p>
            <a:pPr lvl="2">
              <a:buSzPct val="50000"/>
            </a:pPr>
            <a:endParaRPr lang="en-US" dirty="0">
              <a:latin typeface="Trebuchet MS" panose="020B0603020202020204" pitchFamily="34" charset="0"/>
            </a:endParaRPr>
          </a:p>
          <a:p>
            <a:r>
              <a:rPr lang="en-US" sz="2000" b="1" dirty="0">
                <a:latin typeface="Trebuchet MS" panose="020B0603020202020204" pitchFamily="34" charset="0"/>
                <a:cs typeface="Arial"/>
              </a:rPr>
              <a:t>Construction Begins</a:t>
            </a:r>
            <a:endParaRPr lang="en-US" sz="1100" dirty="0">
              <a:latin typeface="Trebuchet MS" panose="020B0603020202020204" pitchFamily="34" charset="0"/>
              <a:cs typeface="Arial"/>
            </a:endParaRPr>
          </a:p>
          <a:p>
            <a:pPr marL="742950" lvl="1" indent="-285750">
              <a:buSzPct val="50000"/>
              <a:buBlip>
                <a:blip r:embed="rId3"/>
              </a:buBlip>
            </a:pPr>
            <a:r>
              <a:rPr lang="en-US" dirty="0">
                <a:latin typeface="Trebuchet MS" panose="020B0603020202020204" pitchFamily="34" charset="0"/>
              </a:rPr>
              <a:t>November 2024</a:t>
            </a:r>
          </a:p>
          <a:p>
            <a:pPr>
              <a:buSzPct val="50000"/>
            </a:pPr>
            <a:endParaRPr lang="en-US" dirty="0">
              <a:latin typeface="Trebuchet MS" panose="020B0603020202020204" pitchFamily="34" charset="0"/>
            </a:endParaRPr>
          </a:p>
          <a:p>
            <a:r>
              <a:rPr lang="en-US" sz="2000" b="1" dirty="0">
                <a:latin typeface="Trebuchet MS" panose="020B0603020202020204" pitchFamily="34" charset="0"/>
                <a:cs typeface="Arial"/>
              </a:rPr>
              <a:t>Work Complete</a:t>
            </a:r>
            <a:endParaRPr lang="en-US" sz="1100" b="1" dirty="0">
              <a:latin typeface="Trebuchet MS" panose="020B0603020202020204" pitchFamily="34" charset="0"/>
              <a:cs typeface="Arial"/>
            </a:endParaRPr>
          </a:p>
          <a:p>
            <a:pPr marL="742950" lvl="1" indent="-285750">
              <a:buSzPct val="50000"/>
              <a:buBlip>
                <a:blip r:embed="rId3"/>
              </a:buBlip>
            </a:pPr>
            <a:r>
              <a:rPr lang="en-US" dirty="0">
                <a:latin typeface="Trebuchet MS" panose="020B0603020202020204" pitchFamily="34" charset="0"/>
              </a:rPr>
              <a:t>Fall 2027</a:t>
            </a:r>
          </a:p>
          <a:p>
            <a:pPr>
              <a:lnSpc>
                <a:spcPct val="150000"/>
              </a:lnSpc>
              <a:buSzPct val="50000"/>
            </a:pPr>
            <a:endParaRPr lang="en-US" dirty="0">
              <a:latin typeface="Trebuchet MS" panose="020B0603020202020204" pitchFamily="34" charset="0"/>
            </a:endParaRPr>
          </a:p>
          <a:p>
            <a:endParaRPr lang="en-US" sz="2000" dirty="0">
              <a:latin typeface="Myriad Pro" panose="020B0503030403020204" pitchFamily="34" charset="0"/>
              <a:cs typeface="Arial"/>
            </a:endParaRPr>
          </a:p>
        </p:txBody>
      </p:sp>
      <p:sp>
        <p:nvSpPr>
          <p:cNvPr id="5" name="Rectangle 4"/>
          <p:cNvSpPr/>
          <p:nvPr/>
        </p:nvSpPr>
        <p:spPr>
          <a:xfrm>
            <a:off x="-1" y="920416"/>
            <a:ext cx="6448927" cy="5414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DF4214CE-4A87-07F6-4B7B-7F9C57B2B4D6}"/>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0" y="5150104"/>
            <a:ext cx="9160293" cy="1707897"/>
          </a:xfrm>
          <a:prstGeom prst="rect">
            <a:avLst/>
          </a:prstGeom>
        </p:spPr>
      </p:pic>
    </p:spTree>
    <p:extLst>
      <p:ext uri="{BB962C8B-B14F-4D97-AF65-F5344CB8AC3E}">
        <p14:creationId xmlns:p14="http://schemas.microsoft.com/office/powerpoint/2010/main" val="4371384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EF15D-2A7C-258B-7F4C-9F7E01E14E37}"/>
              </a:ext>
            </a:extLst>
          </p:cNvPr>
          <p:cNvSpPr>
            <a:spLocks noGrp="1"/>
          </p:cNvSpPr>
          <p:nvPr>
            <p:ph type="title"/>
          </p:nvPr>
        </p:nvSpPr>
        <p:spPr>
          <a:xfrm>
            <a:off x="123825" y="0"/>
            <a:ext cx="7886700" cy="1178330"/>
          </a:xfrm>
        </p:spPr>
        <p:txBody>
          <a:bodyPr>
            <a:normAutofit/>
          </a:bodyPr>
          <a:lstStyle/>
          <a:p>
            <a:r>
              <a:rPr lang="en-US" sz="4000" dirty="0">
                <a:solidFill>
                  <a:schemeClr val="bg1"/>
                </a:solidFill>
                <a:latin typeface="Trebuchet MS" panose="020B0603020202020204" pitchFamily="34" charset="0"/>
              </a:rPr>
              <a:t>Thank You</a:t>
            </a:r>
          </a:p>
        </p:txBody>
      </p:sp>
      <p:sp>
        <p:nvSpPr>
          <p:cNvPr id="3" name="TextBox 2">
            <a:extLst>
              <a:ext uri="{FF2B5EF4-FFF2-40B4-BE49-F238E27FC236}">
                <a16:creationId xmlns:a16="http://schemas.microsoft.com/office/drawing/2014/main" id="{2F567AB6-588E-61C9-64A9-F8615FC6A773}"/>
              </a:ext>
            </a:extLst>
          </p:cNvPr>
          <p:cNvSpPr txBox="1"/>
          <p:nvPr/>
        </p:nvSpPr>
        <p:spPr>
          <a:xfrm>
            <a:off x="0" y="1792761"/>
            <a:ext cx="9144001" cy="1692771"/>
          </a:xfrm>
          <a:prstGeom prst="rect">
            <a:avLst/>
          </a:prstGeom>
          <a:noFill/>
        </p:spPr>
        <p:txBody>
          <a:bodyPr wrap="square" lIns="91440" tIns="45720" rIns="91440" bIns="45720" rtlCol="0" anchor="t">
            <a:spAutoFit/>
          </a:bodyPr>
          <a:lstStyle/>
          <a:p>
            <a:pPr algn="ctr"/>
            <a:endParaRPr lang="en-US" sz="2000" dirty="0">
              <a:latin typeface="Trebuchet MS" panose="020B0603020202020204" pitchFamily="34" charset="0"/>
              <a:cs typeface="Arial"/>
            </a:endParaRPr>
          </a:p>
          <a:p>
            <a:pPr algn="ctr"/>
            <a:r>
              <a:rPr lang="en-US" sz="2400" b="1" dirty="0">
                <a:latin typeface="Trebuchet MS" panose="020B0603020202020204" pitchFamily="34" charset="0"/>
                <a:cs typeface="Arial"/>
              </a:rPr>
              <a:t>Project Website </a:t>
            </a:r>
          </a:p>
          <a:p>
            <a:pPr algn="ctr"/>
            <a:r>
              <a:rPr lang="en-US" sz="2000" dirty="0">
                <a:latin typeface="Trebuchet MS" panose="020B0603020202020204" pitchFamily="34" charset="0"/>
                <a:cs typeface="Arial"/>
                <a:hlinkClick r:id="rId3"/>
              </a:rPr>
              <a:t>http://ITDprojects.Idaho.gov/pages/55Farmway</a:t>
            </a:r>
            <a:endParaRPr lang="en-US" sz="2000" dirty="0">
              <a:latin typeface="Trebuchet MS" panose="020B0603020202020204" pitchFamily="34" charset="0"/>
              <a:cs typeface="Arial"/>
            </a:endParaRPr>
          </a:p>
          <a:p>
            <a:endParaRPr lang="en-US" sz="2000" dirty="0">
              <a:latin typeface="Trebuchet MS" panose="020B0603020202020204" pitchFamily="34" charset="0"/>
              <a:cs typeface="Arial"/>
            </a:endParaRPr>
          </a:p>
          <a:p>
            <a:endParaRPr lang="en-US" sz="2000" dirty="0">
              <a:latin typeface="Trebuchet MS" panose="020B0603020202020204" pitchFamily="34" charset="0"/>
              <a:cs typeface="Arial"/>
            </a:endParaRPr>
          </a:p>
        </p:txBody>
      </p:sp>
      <p:sp>
        <p:nvSpPr>
          <p:cNvPr id="4" name="Rectangle 3"/>
          <p:cNvSpPr/>
          <p:nvPr/>
        </p:nvSpPr>
        <p:spPr>
          <a:xfrm>
            <a:off x="-1" y="920416"/>
            <a:ext cx="6448927" cy="5414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32222" y="3561636"/>
            <a:ext cx="7879556" cy="2708434"/>
          </a:xfrm>
          <a:prstGeom prst="rect">
            <a:avLst/>
          </a:prstGeom>
        </p:spPr>
        <p:txBody>
          <a:bodyPr wrap="square">
            <a:spAutoFit/>
          </a:bodyPr>
          <a:lstStyle/>
          <a:p>
            <a:r>
              <a:rPr lang="en-US" sz="2200" dirty="0">
                <a:latin typeface="Trebuchet MS" panose="020B0603020202020204" pitchFamily="34" charset="0"/>
              </a:rPr>
              <a:t>ITD Design Contact:			Erika Bowen </a:t>
            </a:r>
          </a:p>
          <a:p>
            <a:r>
              <a:rPr lang="en-US" sz="2200" dirty="0">
                <a:latin typeface="Trebuchet MS" panose="020B0603020202020204" pitchFamily="34" charset="0"/>
              </a:rPr>
              <a:t>								</a:t>
            </a:r>
            <a:r>
              <a:rPr lang="en-US" dirty="0">
                <a:solidFill>
                  <a:schemeClr val="tx1">
                    <a:lumMod val="50000"/>
                    <a:lumOff val="50000"/>
                  </a:schemeClr>
                </a:solidFill>
                <a:latin typeface="Trebuchet MS" panose="020B0603020202020204" pitchFamily="34" charset="0"/>
              </a:rPr>
              <a:t>Project Manager, Design</a:t>
            </a:r>
          </a:p>
          <a:p>
            <a:r>
              <a:rPr lang="en-US" dirty="0">
                <a:solidFill>
                  <a:schemeClr val="tx1">
                    <a:lumMod val="50000"/>
                    <a:lumOff val="50000"/>
                  </a:schemeClr>
                </a:solidFill>
                <a:latin typeface="Trebuchet MS" panose="020B0603020202020204" pitchFamily="34" charset="0"/>
              </a:rPr>
              <a:t>								</a:t>
            </a:r>
            <a:r>
              <a:rPr lang="en-US" dirty="0">
                <a:solidFill>
                  <a:schemeClr val="tx1">
                    <a:lumMod val="50000"/>
                    <a:lumOff val="50000"/>
                  </a:schemeClr>
                </a:solidFill>
                <a:latin typeface="Trebuchet MS" panose="020B0603020202020204" pitchFamily="34" charset="0"/>
                <a:hlinkClick r:id="rId4"/>
              </a:rPr>
              <a:t>erika.bowen@itd.idaho.gov</a:t>
            </a:r>
            <a:r>
              <a:rPr lang="en-US" dirty="0">
                <a:solidFill>
                  <a:schemeClr val="tx1">
                    <a:lumMod val="50000"/>
                    <a:lumOff val="50000"/>
                  </a:schemeClr>
                </a:solidFill>
                <a:latin typeface="Trebuchet MS" panose="020B0603020202020204" pitchFamily="34" charset="0"/>
              </a:rPr>
              <a:t> </a:t>
            </a:r>
          </a:p>
          <a:p>
            <a:r>
              <a:rPr lang="en-US" dirty="0">
                <a:latin typeface="Trebuchet MS" panose="020B0603020202020204" pitchFamily="34" charset="0"/>
              </a:rPr>
              <a:t>								208-265-4312 ext. 7</a:t>
            </a:r>
          </a:p>
          <a:p>
            <a:endParaRPr lang="en-US" sz="1000" dirty="0">
              <a:latin typeface="Trebuchet MS" panose="020B0603020202020204" pitchFamily="34" charset="0"/>
            </a:endParaRPr>
          </a:p>
          <a:p>
            <a:r>
              <a:rPr lang="en-US" sz="2200" dirty="0">
                <a:latin typeface="Trebuchet MS" panose="020B0603020202020204" pitchFamily="34" charset="0"/>
              </a:rPr>
              <a:t>ITD Construction Contact: 	Andrew Linder </a:t>
            </a:r>
          </a:p>
          <a:p>
            <a:r>
              <a:rPr lang="en-US" sz="2200" dirty="0">
                <a:latin typeface="Trebuchet MS" panose="020B0603020202020204" pitchFamily="34" charset="0"/>
              </a:rPr>
              <a:t>								</a:t>
            </a:r>
            <a:r>
              <a:rPr lang="en-US" dirty="0">
                <a:solidFill>
                  <a:schemeClr val="tx1">
                    <a:lumMod val="50000"/>
                    <a:lumOff val="50000"/>
                  </a:schemeClr>
                </a:solidFill>
                <a:latin typeface="Trebuchet MS" panose="020B0603020202020204" pitchFamily="34" charset="0"/>
              </a:rPr>
              <a:t>Design/Construction Resident Engineer</a:t>
            </a:r>
          </a:p>
          <a:p>
            <a:r>
              <a:rPr lang="en-US" dirty="0">
                <a:solidFill>
                  <a:schemeClr val="tx1">
                    <a:lumMod val="50000"/>
                    <a:lumOff val="50000"/>
                  </a:schemeClr>
                </a:solidFill>
                <a:latin typeface="Trebuchet MS" panose="020B0603020202020204" pitchFamily="34" charset="0"/>
              </a:rPr>
              <a:t>								</a:t>
            </a:r>
            <a:r>
              <a:rPr lang="en-US" dirty="0">
                <a:solidFill>
                  <a:schemeClr val="tx1">
                    <a:lumMod val="50000"/>
                    <a:lumOff val="50000"/>
                  </a:schemeClr>
                </a:solidFill>
                <a:latin typeface="Trebuchet MS" panose="020B0603020202020204" pitchFamily="34" charset="0"/>
                <a:hlinkClick r:id="rId5"/>
              </a:rPr>
              <a:t>andrew.linder@itd.idaho.gov</a:t>
            </a:r>
            <a:r>
              <a:rPr lang="en-US" dirty="0">
                <a:solidFill>
                  <a:schemeClr val="tx1">
                    <a:lumMod val="50000"/>
                    <a:lumOff val="50000"/>
                  </a:schemeClr>
                </a:solidFill>
                <a:latin typeface="Trebuchet MS" panose="020B0603020202020204" pitchFamily="34" charset="0"/>
              </a:rPr>
              <a:t> </a:t>
            </a:r>
          </a:p>
          <a:p>
            <a:r>
              <a:rPr lang="en-US" sz="1700" dirty="0">
                <a:solidFill>
                  <a:schemeClr val="tx1">
                    <a:lumMod val="50000"/>
                    <a:lumOff val="50000"/>
                  </a:schemeClr>
                </a:solidFill>
                <a:latin typeface="Trebuchet MS" panose="020B0603020202020204" pitchFamily="34" charset="0"/>
              </a:rPr>
              <a:t>							</a:t>
            </a:r>
            <a:r>
              <a:rPr lang="en-US" sz="1700" dirty="0">
                <a:latin typeface="Trebuchet MS" panose="020B0603020202020204" pitchFamily="34" charset="0"/>
              </a:rPr>
              <a:t>	</a:t>
            </a:r>
            <a:r>
              <a:rPr lang="en-US" dirty="0">
                <a:latin typeface="Trebuchet MS" panose="020B0603020202020204" pitchFamily="34" charset="0"/>
              </a:rPr>
              <a:t>208-334-8331</a:t>
            </a:r>
          </a:p>
        </p:txBody>
      </p:sp>
    </p:spTree>
    <p:extLst>
      <p:ext uri="{BB962C8B-B14F-4D97-AF65-F5344CB8AC3E}">
        <p14:creationId xmlns:p14="http://schemas.microsoft.com/office/powerpoint/2010/main" val="988802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A blue and orange logo&#10;&#10;Description automatically generated">
            <a:extLst>
              <a:ext uri="{FF2B5EF4-FFF2-40B4-BE49-F238E27FC236}">
                <a16:creationId xmlns:a16="http://schemas.microsoft.com/office/drawing/2014/main" id="{7C4E99B3-70B8-6E2A-5824-D027A24994CE}"/>
              </a:ext>
            </a:extLst>
          </p:cNvPr>
          <p:cNvPicPr>
            <a:picLocks noChangeAspect="1"/>
          </p:cNvPicPr>
          <p:nvPr/>
        </p:nvPicPr>
        <p:blipFill rotWithShape="1">
          <a:blip r:embed="rId3"/>
          <a:srcRect r="2283" b="833"/>
          <a:stretch/>
        </p:blipFill>
        <p:spPr>
          <a:xfrm>
            <a:off x="7170738" y="5331263"/>
            <a:ext cx="1870815" cy="1039020"/>
          </a:xfrm>
          <a:prstGeom prst="rect">
            <a:avLst/>
          </a:prstGeom>
        </p:spPr>
      </p:pic>
      <p:sp>
        <p:nvSpPr>
          <p:cNvPr id="8" name="Title 1">
            <a:extLst>
              <a:ext uri="{FF2B5EF4-FFF2-40B4-BE49-F238E27FC236}">
                <a16:creationId xmlns:a16="http://schemas.microsoft.com/office/drawing/2014/main" id="{5FA831FF-477A-575F-F99E-F4C108EBFD05}"/>
              </a:ext>
            </a:extLst>
          </p:cNvPr>
          <p:cNvSpPr txBox="1">
            <a:spLocks/>
          </p:cNvSpPr>
          <p:nvPr/>
        </p:nvSpPr>
        <p:spPr>
          <a:xfrm>
            <a:off x="0" y="-1"/>
            <a:ext cx="7613745" cy="12272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500" dirty="0">
                <a:solidFill>
                  <a:schemeClr val="bg1"/>
                </a:solidFill>
                <a:latin typeface="Trebuchet MS" panose="020B0603020202020204" pitchFamily="34" charset="0"/>
                <a:ea typeface="Tahoma" panose="020B0604030504040204" pitchFamily="34" charset="0"/>
                <a:cs typeface="Tahoma" panose="020B0604030504040204" pitchFamily="34" charset="0"/>
              </a:rPr>
              <a:t> </a:t>
            </a:r>
            <a:r>
              <a:rPr lang="en-US" sz="4000" dirty="0">
                <a:solidFill>
                  <a:schemeClr val="bg1"/>
                </a:solidFill>
                <a:latin typeface="Trebuchet MS" panose="020B0603020202020204" pitchFamily="34" charset="0"/>
                <a:ea typeface="Tahoma" panose="020B0604030504040204" pitchFamily="34" charset="0"/>
                <a:cs typeface="Tahoma" panose="020B0604030504040204" pitchFamily="34" charset="0"/>
              </a:rPr>
              <a:t>Disclaimer</a:t>
            </a:r>
            <a:endParaRPr lang="en-US" sz="4000" dirty="0">
              <a:latin typeface="Trebuchet MS" panose="020B0603020202020204" pitchFamily="34" charset="0"/>
              <a:ea typeface="Tahoma" panose="020B0604030504040204" pitchFamily="34" charset="0"/>
              <a:cs typeface="Tahoma" panose="020B0604030504040204" pitchFamily="34" charset="0"/>
            </a:endParaRPr>
          </a:p>
        </p:txBody>
      </p:sp>
      <p:sp>
        <p:nvSpPr>
          <p:cNvPr id="6" name="Rectangle 5"/>
          <p:cNvSpPr/>
          <p:nvPr/>
        </p:nvSpPr>
        <p:spPr>
          <a:xfrm>
            <a:off x="-1" y="920416"/>
            <a:ext cx="6448927" cy="5414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7116637" y="5104397"/>
            <a:ext cx="1979016" cy="12087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D15037F-DF08-A39D-4532-34DF68AF5795}"/>
              </a:ext>
            </a:extLst>
          </p:cNvPr>
          <p:cNvSpPr txBox="1"/>
          <p:nvPr/>
        </p:nvSpPr>
        <p:spPr>
          <a:xfrm>
            <a:off x="92869" y="1738785"/>
            <a:ext cx="8501062" cy="3939540"/>
          </a:xfrm>
          <a:prstGeom prst="rect">
            <a:avLst/>
          </a:prstGeom>
          <a:noFill/>
        </p:spPr>
        <p:txBody>
          <a:bodyPr wrap="square" rtlCol="0">
            <a:spAutoFit/>
          </a:bodyPr>
          <a:lstStyle/>
          <a:p>
            <a:pPr marL="228600">
              <a:buSzPct val="50000"/>
            </a:pPr>
            <a:r>
              <a:rPr lang="en-US" sz="2000" i="1" dirty="0">
                <a:solidFill>
                  <a:srgbClr val="006699"/>
                </a:solidFill>
                <a:latin typeface="Trebuchet MS" panose="020B0603020202020204" pitchFamily="34" charset="0"/>
              </a:rPr>
              <a:t>The information in the following slides is presented to the contracting community to increase awareness of the upcoming advertisement of the SH-55, Farmway Rd to Middleton Rd                   widening project.</a:t>
            </a:r>
          </a:p>
          <a:p>
            <a:pPr>
              <a:buSzPct val="50000"/>
            </a:pPr>
            <a:r>
              <a:rPr lang="en-US" sz="2000" dirty="0">
                <a:latin typeface="Trebuchet MS" panose="020B0603020202020204" pitchFamily="34" charset="0"/>
              </a:rPr>
              <a:t>  </a:t>
            </a:r>
          </a:p>
          <a:p>
            <a:pPr marL="798513" lvl="1" indent="-341313">
              <a:buSzPct val="50000"/>
              <a:buBlip>
                <a:blip r:embed="rId4"/>
              </a:buBlip>
            </a:pPr>
            <a:r>
              <a:rPr lang="en-US" sz="2400" dirty="0">
                <a:latin typeface="Trebuchet MS" panose="020B0603020202020204" pitchFamily="34" charset="0"/>
              </a:rPr>
              <a:t>Information within these slides are not contractual.</a:t>
            </a:r>
          </a:p>
          <a:p>
            <a:pPr lvl="1">
              <a:buSzPct val="50000"/>
            </a:pPr>
            <a:endParaRPr lang="en-US" sz="1000" dirty="0">
              <a:latin typeface="Trebuchet MS" panose="020B0603020202020204" pitchFamily="34" charset="0"/>
            </a:endParaRPr>
          </a:p>
          <a:p>
            <a:pPr marL="798513" lvl="1" indent="-341313">
              <a:buSzPct val="50000"/>
              <a:buBlip>
                <a:blip r:embed="rId4"/>
              </a:buBlip>
            </a:pPr>
            <a:r>
              <a:rPr lang="en-US" sz="2400" dirty="0">
                <a:latin typeface="Trebuchet MS" panose="020B0603020202020204" pitchFamily="34" charset="0"/>
              </a:rPr>
              <a:t>The only contractually binding materials are the bid documents when the project is advertised.</a:t>
            </a:r>
          </a:p>
          <a:p>
            <a:pPr lvl="1">
              <a:buSzPct val="50000"/>
            </a:pPr>
            <a:endParaRPr lang="en-US" sz="1000" dirty="0">
              <a:latin typeface="Trebuchet MS" panose="020B0603020202020204" pitchFamily="34" charset="0"/>
            </a:endParaRPr>
          </a:p>
          <a:p>
            <a:pPr marL="798513" lvl="1" indent="-341313">
              <a:buSzPct val="50000"/>
              <a:buBlip>
                <a:blip r:embed="rId4"/>
              </a:buBlip>
            </a:pPr>
            <a:r>
              <a:rPr lang="en-US" sz="2400" dirty="0">
                <a:latin typeface="Trebuchet MS" panose="020B0603020202020204" pitchFamily="34" charset="0"/>
              </a:rPr>
              <a:t>All quantities are approximate and subject to change prior </a:t>
            </a:r>
            <a:r>
              <a:rPr lang="en-US" sz="2400">
                <a:latin typeface="Trebuchet MS" panose="020B0603020202020204" pitchFamily="34" charset="0"/>
              </a:rPr>
              <a:t>to advertisement.</a:t>
            </a:r>
            <a:endParaRPr lang="en-US" sz="2400" dirty="0">
              <a:latin typeface="Trebuchet MS" panose="020B0603020202020204" pitchFamily="34" charset="0"/>
            </a:endParaRPr>
          </a:p>
          <a:p>
            <a:pPr lvl="1">
              <a:buSzPct val="50000"/>
            </a:pPr>
            <a:endParaRPr lang="en-US" sz="1000" dirty="0">
              <a:latin typeface="Trebuchet MS" panose="020B0603020202020204" pitchFamily="34" charset="0"/>
            </a:endParaRPr>
          </a:p>
        </p:txBody>
      </p:sp>
    </p:spTree>
    <p:extLst>
      <p:ext uri="{BB962C8B-B14F-4D97-AF65-F5344CB8AC3E}">
        <p14:creationId xmlns:p14="http://schemas.microsoft.com/office/powerpoint/2010/main" val="56232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A blue and orange logo&#10;&#10;Description automatically generated">
            <a:extLst>
              <a:ext uri="{FF2B5EF4-FFF2-40B4-BE49-F238E27FC236}">
                <a16:creationId xmlns:a16="http://schemas.microsoft.com/office/drawing/2014/main" id="{7C4E99B3-70B8-6E2A-5824-D027A24994CE}"/>
              </a:ext>
            </a:extLst>
          </p:cNvPr>
          <p:cNvPicPr>
            <a:picLocks noChangeAspect="1"/>
          </p:cNvPicPr>
          <p:nvPr/>
        </p:nvPicPr>
        <p:blipFill rotWithShape="1">
          <a:blip r:embed="rId3"/>
          <a:srcRect r="2283" b="833"/>
          <a:stretch/>
        </p:blipFill>
        <p:spPr>
          <a:xfrm>
            <a:off x="7170738" y="5331263"/>
            <a:ext cx="1870815" cy="1039020"/>
          </a:xfrm>
          <a:prstGeom prst="rect">
            <a:avLst/>
          </a:prstGeom>
        </p:spPr>
      </p:pic>
      <p:sp>
        <p:nvSpPr>
          <p:cNvPr id="7" name="TextBox 6">
            <a:extLst>
              <a:ext uri="{FF2B5EF4-FFF2-40B4-BE49-F238E27FC236}">
                <a16:creationId xmlns:a16="http://schemas.microsoft.com/office/drawing/2014/main" id="{2D15037F-DF08-A39D-4532-34DF68AF5795}"/>
              </a:ext>
            </a:extLst>
          </p:cNvPr>
          <p:cNvSpPr txBox="1"/>
          <p:nvPr/>
        </p:nvSpPr>
        <p:spPr>
          <a:xfrm>
            <a:off x="457201" y="1593235"/>
            <a:ext cx="8795084" cy="3970318"/>
          </a:xfrm>
          <a:prstGeom prst="rect">
            <a:avLst/>
          </a:prstGeom>
          <a:noFill/>
        </p:spPr>
        <p:txBody>
          <a:bodyPr wrap="square" rtlCol="0">
            <a:spAutoFit/>
          </a:bodyPr>
          <a:lstStyle/>
          <a:p>
            <a:pPr marL="341313" indent="-341313">
              <a:lnSpc>
                <a:spcPct val="150000"/>
              </a:lnSpc>
              <a:buSzPct val="50000"/>
              <a:buBlip>
                <a:blip r:embed="rId4"/>
              </a:buBlip>
            </a:pPr>
            <a:r>
              <a:rPr lang="en-US" sz="2800" dirty="0">
                <a:latin typeface="Trebuchet MS" panose="020B0603020202020204" pitchFamily="34" charset="0"/>
              </a:rPr>
              <a:t>Safety Topic</a:t>
            </a:r>
          </a:p>
          <a:p>
            <a:pPr marL="341313" indent="-341313">
              <a:lnSpc>
                <a:spcPct val="150000"/>
              </a:lnSpc>
              <a:buSzPct val="50000"/>
              <a:buBlip>
                <a:blip r:embed="rId4"/>
              </a:buBlip>
            </a:pPr>
            <a:r>
              <a:rPr lang="en-US" sz="2800" dirty="0">
                <a:latin typeface="Trebuchet MS" panose="020B0603020202020204" pitchFamily="34" charset="0"/>
              </a:rPr>
              <a:t>Welcome Remarks</a:t>
            </a:r>
          </a:p>
          <a:p>
            <a:pPr marL="341313" indent="-341313">
              <a:lnSpc>
                <a:spcPct val="150000"/>
              </a:lnSpc>
              <a:buSzPct val="50000"/>
              <a:buBlip>
                <a:blip r:embed="rId4"/>
              </a:buBlip>
            </a:pPr>
            <a:r>
              <a:rPr lang="en-US" sz="2800" dirty="0">
                <a:latin typeface="Trebuchet MS" panose="020B0603020202020204" pitchFamily="34" charset="0"/>
              </a:rPr>
              <a:t>Introductions</a:t>
            </a:r>
          </a:p>
          <a:p>
            <a:pPr marL="341313" indent="-341313">
              <a:lnSpc>
                <a:spcPct val="150000"/>
              </a:lnSpc>
              <a:buSzPct val="50000"/>
              <a:buBlip>
                <a:blip r:embed="rId4"/>
              </a:buBlip>
            </a:pPr>
            <a:r>
              <a:rPr lang="en-US" sz="2800" dirty="0">
                <a:latin typeface="Trebuchet MS" panose="020B0603020202020204" pitchFamily="34" charset="0"/>
              </a:rPr>
              <a:t>SH-55 Project Overview and Scope</a:t>
            </a:r>
          </a:p>
          <a:p>
            <a:pPr marL="341313" indent="-341313">
              <a:lnSpc>
                <a:spcPct val="150000"/>
              </a:lnSpc>
              <a:buSzPct val="50000"/>
              <a:buBlip>
                <a:blip r:embed="rId4"/>
              </a:buBlip>
            </a:pPr>
            <a:r>
              <a:rPr lang="en-US" sz="2800" dirty="0">
                <a:latin typeface="Trebuchet MS" panose="020B0603020202020204" pitchFamily="34" charset="0"/>
              </a:rPr>
              <a:t>Key Dates and Timeframes</a:t>
            </a:r>
          </a:p>
          <a:p>
            <a:pPr marL="341313" indent="-341313">
              <a:lnSpc>
                <a:spcPct val="150000"/>
              </a:lnSpc>
              <a:buSzPct val="50000"/>
              <a:buBlip>
                <a:blip r:embed="rId4"/>
              </a:buBlip>
            </a:pPr>
            <a:r>
              <a:rPr lang="en-US" sz="2800" dirty="0">
                <a:latin typeface="Trebuchet MS" panose="020B0603020202020204" pitchFamily="34" charset="0"/>
              </a:rPr>
              <a:t>Questions</a:t>
            </a:r>
          </a:p>
        </p:txBody>
      </p:sp>
      <p:sp>
        <p:nvSpPr>
          <p:cNvPr id="8" name="Title 1">
            <a:extLst>
              <a:ext uri="{FF2B5EF4-FFF2-40B4-BE49-F238E27FC236}">
                <a16:creationId xmlns:a16="http://schemas.microsoft.com/office/drawing/2014/main" id="{5FA831FF-477A-575F-F99E-F4C108EBFD05}"/>
              </a:ext>
            </a:extLst>
          </p:cNvPr>
          <p:cNvSpPr txBox="1">
            <a:spLocks/>
          </p:cNvSpPr>
          <p:nvPr/>
        </p:nvSpPr>
        <p:spPr>
          <a:xfrm>
            <a:off x="0" y="-1"/>
            <a:ext cx="7613745" cy="12272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500" dirty="0">
                <a:solidFill>
                  <a:schemeClr val="bg1"/>
                </a:solidFill>
                <a:latin typeface="Trebuchet MS" panose="020B0603020202020204" pitchFamily="34" charset="0"/>
                <a:ea typeface="Tahoma" panose="020B0604030504040204" pitchFamily="34" charset="0"/>
                <a:cs typeface="Tahoma" panose="020B0604030504040204" pitchFamily="34" charset="0"/>
              </a:rPr>
              <a:t> </a:t>
            </a:r>
            <a:r>
              <a:rPr lang="en-US" sz="4000" dirty="0">
                <a:solidFill>
                  <a:schemeClr val="bg1"/>
                </a:solidFill>
                <a:latin typeface="Trebuchet MS" panose="020B0603020202020204" pitchFamily="34" charset="0"/>
                <a:ea typeface="Tahoma" panose="020B0604030504040204" pitchFamily="34" charset="0"/>
                <a:cs typeface="Tahoma" panose="020B0604030504040204" pitchFamily="34" charset="0"/>
              </a:rPr>
              <a:t>Agenda</a:t>
            </a:r>
            <a:endParaRPr lang="en-US" sz="4000" dirty="0">
              <a:latin typeface="Trebuchet MS" panose="020B0603020202020204" pitchFamily="34" charset="0"/>
              <a:ea typeface="Tahoma" panose="020B0604030504040204" pitchFamily="34" charset="0"/>
              <a:cs typeface="Tahoma" panose="020B0604030504040204" pitchFamily="34" charset="0"/>
            </a:endParaRPr>
          </a:p>
        </p:txBody>
      </p:sp>
      <p:sp>
        <p:nvSpPr>
          <p:cNvPr id="6" name="Rectangle 5"/>
          <p:cNvSpPr/>
          <p:nvPr/>
        </p:nvSpPr>
        <p:spPr>
          <a:xfrm>
            <a:off x="-1" y="920416"/>
            <a:ext cx="6448927" cy="5414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7062537" y="5161547"/>
            <a:ext cx="1979016" cy="12087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3849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descr="A blue and orange logo&#10;&#10;Description automatically generated">
            <a:extLst>
              <a:ext uri="{FF2B5EF4-FFF2-40B4-BE49-F238E27FC236}">
                <a16:creationId xmlns:a16="http://schemas.microsoft.com/office/drawing/2014/main" id="{7C4E99B3-70B8-6E2A-5824-D027A24994CE}"/>
              </a:ext>
            </a:extLst>
          </p:cNvPr>
          <p:cNvPicPr>
            <a:picLocks noChangeAspect="1"/>
          </p:cNvPicPr>
          <p:nvPr/>
        </p:nvPicPr>
        <p:blipFill rotWithShape="1">
          <a:blip r:embed="rId4"/>
          <a:srcRect r="2283" b="833"/>
          <a:stretch/>
        </p:blipFill>
        <p:spPr>
          <a:xfrm>
            <a:off x="7170738" y="5331263"/>
            <a:ext cx="1870815" cy="1039020"/>
          </a:xfrm>
          <a:prstGeom prst="rect">
            <a:avLst/>
          </a:prstGeom>
        </p:spPr>
      </p:pic>
      <p:sp>
        <p:nvSpPr>
          <p:cNvPr id="8" name="Title 1">
            <a:extLst>
              <a:ext uri="{FF2B5EF4-FFF2-40B4-BE49-F238E27FC236}">
                <a16:creationId xmlns:a16="http://schemas.microsoft.com/office/drawing/2014/main" id="{5FA831FF-477A-575F-F99E-F4C108EBFD05}"/>
              </a:ext>
            </a:extLst>
          </p:cNvPr>
          <p:cNvSpPr txBox="1">
            <a:spLocks/>
          </p:cNvSpPr>
          <p:nvPr/>
        </p:nvSpPr>
        <p:spPr>
          <a:xfrm>
            <a:off x="0" y="-1"/>
            <a:ext cx="7613745" cy="12272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500" dirty="0">
                <a:solidFill>
                  <a:schemeClr val="bg1"/>
                </a:solidFill>
                <a:latin typeface="Trebuchet MS" panose="020B0603020202020204" pitchFamily="34" charset="0"/>
                <a:ea typeface="Tahoma" panose="020B0604030504040204" pitchFamily="34" charset="0"/>
                <a:cs typeface="Tahoma" panose="020B0604030504040204" pitchFamily="34" charset="0"/>
              </a:rPr>
              <a:t> </a:t>
            </a:r>
            <a:r>
              <a:rPr lang="en-US" sz="4000" dirty="0">
                <a:solidFill>
                  <a:schemeClr val="bg1"/>
                </a:solidFill>
                <a:latin typeface="Trebuchet MS" panose="020B0603020202020204" pitchFamily="34" charset="0"/>
                <a:ea typeface="Tahoma" panose="020B0604030504040204" pitchFamily="34" charset="0"/>
                <a:cs typeface="Tahoma" panose="020B0604030504040204" pitchFamily="34" charset="0"/>
              </a:rPr>
              <a:t>Safety Topic</a:t>
            </a:r>
            <a:endParaRPr lang="en-US" sz="4000" dirty="0">
              <a:latin typeface="Trebuchet MS" panose="020B0603020202020204" pitchFamily="34" charset="0"/>
              <a:ea typeface="Tahoma" panose="020B0604030504040204" pitchFamily="34" charset="0"/>
              <a:cs typeface="Tahoma" panose="020B0604030504040204" pitchFamily="34" charset="0"/>
            </a:endParaRPr>
          </a:p>
        </p:txBody>
      </p:sp>
      <p:sp>
        <p:nvSpPr>
          <p:cNvPr id="6" name="Rectangle 5"/>
          <p:cNvSpPr/>
          <p:nvPr/>
        </p:nvSpPr>
        <p:spPr>
          <a:xfrm>
            <a:off x="-1" y="920416"/>
            <a:ext cx="6448927" cy="5414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9231" y="1371755"/>
            <a:ext cx="6809874" cy="4278094"/>
          </a:xfrm>
          <a:prstGeom prst="rect">
            <a:avLst/>
          </a:prstGeom>
        </p:spPr>
        <p:txBody>
          <a:bodyPr wrap="square">
            <a:spAutoFit/>
          </a:bodyPr>
          <a:lstStyle/>
          <a:p>
            <a:r>
              <a:rPr lang="en-US" sz="2800" b="1" u="sng" dirty="0">
                <a:latin typeface="Trebuchet MS" panose="020B0603020202020204" pitchFamily="34" charset="0"/>
              </a:rPr>
              <a:t>Situational Awareness</a:t>
            </a:r>
          </a:p>
          <a:p>
            <a:endParaRPr lang="en-US" sz="1600" b="1" u="sng" dirty="0">
              <a:latin typeface="Trebuchet MS" panose="020B0603020202020204" pitchFamily="34" charset="0"/>
            </a:endParaRPr>
          </a:p>
          <a:p>
            <a:r>
              <a:rPr lang="en-US" sz="2400" dirty="0">
                <a:ln>
                  <a:solidFill>
                    <a:schemeClr val="tx1"/>
                  </a:solidFill>
                </a:ln>
                <a:solidFill>
                  <a:srgbClr val="FFC000"/>
                </a:solidFill>
                <a:latin typeface="Trebuchet MS" panose="020B0603020202020204" pitchFamily="34" charset="0"/>
              </a:rPr>
              <a:t>Observe</a:t>
            </a:r>
            <a:r>
              <a:rPr lang="en-US" sz="2400" dirty="0">
                <a:latin typeface="Trebuchet MS" panose="020B0603020202020204" pitchFamily="34" charset="0"/>
              </a:rPr>
              <a:t> what is happening around you</a:t>
            </a:r>
          </a:p>
          <a:p>
            <a:r>
              <a:rPr lang="en-US" sz="2400" dirty="0">
                <a:ln>
                  <a:solidFill>
                    <a:schemeClr val="tx1"/>
                  </a:solidFill>
                </a:ln>
                <a:solidFill>
                  <a:srgbClr val="FFC000"/>
                </a:solidFill>
                <a:latin typeface="Trebuchet MS" panose="020B0603020202020204" pitchFamily="34" charset="0"/>
              </a:rPr>
              <a:t>Comprehend</a:t>
            </a:r>
            <a:r>
              <a:rPr lang="en-US" sz="2400" dirty="0">
                <a:latin typeface="Trebuchet MS" panose="020B0603020202020204" pitchFamily="34" charset="0"/>
              </a:rPr>
              <a:t> the situation you are experiencing</a:t>
            </a:r>
          </a:p>
          <a:p>
            <a:r>
              <a:rPr lang="en-US" sz="2400" dirty="0">
                <a:ln>
                  <a:solidFill>
                    <a:schemeClr val="tx1"/>
                  </a:solidFill>
                </a:ln>
                <a:solidFill>
                  <a:srgbClr val="FFC000"/>
                </a:solidFill>
                <a:latin typeface="Trebuchet MS" panose="020B0603020202020204" pitchFamily="34" charset="0"/>
              </a:rPr>
              <a:t>Anticipate</a:t>
            </a:r>
            <a:r>
              <a:rPr lang="en-US" sz="2400" dirty="0">
                <a:latin typeface="Trebuchet MS" panose="020B0603020202020204" pitchFamily="34" charset="0"/>
              </a:rPr>
              <a:t> what is likely to occur next</a:t>
            </a:r>
          </a:p>
          <a:p>
            <a:endParaRPr lang="en-US" sz="2400" dirty="0">
              <a:latin typeface="Trebuchet MS" panose="020B0603020202020204" pitchFamily="34" charset="0"/>
            </a:endParaRPr>
          </a:p>
          <a:p>
            <a:r>
              <a:rPr lang="en-US" sz="2400" dirty="0">
                <a:latin typeface="Trebuchet MS" panose="020B0603020202020204" pitchFamily="34" charset="0"/>
              </a:rPr>
              <a:t>Factors that reduce Situation Awareness</a:t>
            </a:r>
          </a:p>
          <a:p>
            <a:pPr marL="800100" lvl="1" indent="-342900">
              <a:buClr>
                <a:srgbClr val="FFC000"/>
              </a:buClr>
              <a:buFont typeface="Arial" panose="020B0604020202020204" pitchFamily="34" charset="0"/>
              <a:buChar char="•"/>
            </a:pPr>
            <a:r>
              <a:rPr lang="en-US" sz="2000" dirty="0">
                <a:latin typeface="Trebuchet MS" panose="020B0603020202020204" pitchFamily="34" charset="0"/>
              </a:rPr>
              <a:t>Rushing through a task</a:t>
            </a:r>
          </a:p>
          <a:p>
            <a:pPr marL="800100" lvl="1" indent="-342900">
              <a:buClr>
                <a:srgbClr val="FFC000"/>
              </a:buClr>
              <a:buFont typeface="Arial" panose="020B0604020202020204" pitchFamily="34" charset="0"/>
              <a:buChar char="•"/>
            </a:pPr>
            <a:r>
              <a:rPr lang="en-US" sz="2000" dirty="0">
                <a:latin typeface="Trebuchet MS" panose="020B0603020202020204" pitchFamily="34" charset="0"/>
              </a:rPr>
              <a:t>Mental or physical fatigue</a:t>
            </a:r>
          </a:p>
          <a:p>
            <a:pPr marL="800100" lvl="1" indent="-342900">
              <a:buClr>
                <a:srgbClr val="FFC000"/>
              </a:buClr>
              <a:buFont typeface="Arial" panose="020B0604020202020204" pitchFamily="34" charset="0"/>
              <a:buChar char="•"/>
            </a:pPr>
            <a:r>
              <a:rPr lang="en-US" sz="2000" dirty="0">
                <a:latin typeface="Trebuchet MS" panose="020B0603020202020204" pitchFamily="34" charset="0"/>
              </a:rPr>
              <a:t>Complacency</a:t>
            </a:r>
          </a:p>
          <a:p>
            <a:pPr marL="800100" lvl="1" indent="-342900">
              <a:buClr>
                <a:srgbClr val="FFC000"/>
              </a:buClr>
              <a:buFont typeface="Arial" panose="020B0604020202020204" pitchFamily="34" charset="0"/>
              <a:buChar char="•"/>
            </a:pPr>
            <a:r>
              <a:rPr lang="en-US" sz="2000" dirty="0">
                <a:latin typeface="Trebuchet MS" panose="020B0603020202020204" pitchFamily="34" charset="0"/>
              </a:rPr>
              <a:t>Poor communications</a:t>
            </a:r>
          </a:p>
          <a:p>
            <a:pPr marL="514350" indent="-514350">
              <a:buAutoNum type="arabicPeriod"/>
            </a:pPr>
            <a:endParaRPr lang="en-US" sz="2800" b="1" u="sng" dirty="0">
              <a:latin typeface="Trebuchet MS" panose="020B0603020202020204" pitchFamily="34" charset="0"/>
            </a:endParaRPr>
          </a:p>
        </p:txBody>
      </p:sp>
      <p:pic>
        <p:nvPicPr>
          <p:cNvPr id="3" name="Picture 2"/>
          <p:cNvPicPr>
            <a:picLocks noChangeAspect="1"/>
          </p:cNvPicPr>
          <p:nvPr/>
        </p:nvPicPr>
        <p:blipFill>
          <a:blip r:embed="rId5"/>
          <a:stretch>
            <a:fillRect/>
          </a:stretch>
        </p:blipFill>
        <p:spPr>
          <a:xfrm>
            <a:off x="6093753" y="0"/>
            <a:ext cx="3050247" cy="2057400"/>
          </a:xfrm>
          <a:prstGeom prst="rect">
            <a:avLst/>
          </a:prstGeom>
        </p:spPr>
      </p:pic>
      <p:pic>
        <p:nvPicPr>
          <p:cNvPr id="4" name="Picture 3"/>
          <p:cNvPicPr>
            <a:picLocks noChangeAspect="1"/>
          </p:cNvPicPr>
          <p:nvPr/>
        </p:nvPicPr>
        <p:blipFill>
          <a:blip r:embed="rId6"/>
          <a:stretch>
            <a:fillRect/>
          </a:stretch>
        </p:blipFill>
        <p:spPr>
          <a:xfrm>
            <a:off x="6583458" y="3466806"/>
            <a:ext cx="2560542" cy="3391194"/>
          </a:xfrm>
          <a:prstGeom prst="rect">
            <a:avLst/>
          </a:prstGeom>
          <a:ln>
            <a:solidFill>
              <a:schemeClr val="tx1"/>
            </a:solidFill>
          </a:ln>
        </p:spPr>
      </p:pic>
      <p:sp>
        <p:nvSpPr>
          <p:cNvPr id="7" name="TextBox 6"/>
          <p:cNvSpPr txBox="1"/>
          <p:nvPr/>
        </p:nvSpPr>
        <p:spPr>
          <a:xfrm>
            <a:off x="0" y="5835316"/>
            <a:ext cx="6583458" cy="646331"/>
          </a:xfrm>
          <a:prstGeom prst="rect">
            <a:avLst/>
          </a:prstGeom>
          <a:noFill/>
        </p:spPr>
        <p:txBody>
          <a:bodyPr wrap="square" rtlCol="0">
            <a:spAutoFit/>
          </a:bodyPr>
          <a:lstStyle/>
          <a:p>
            <a:pPr algn="ctr"/>
            <a:r>
              <a:rPr lang="en-US" sz="36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t>
            </a:r>
            <a:r>
              <a:rPr lang="en-U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TOP - </a:t>
            </a:r>
            <a:r>
              <a:rPr lang="en-US" sz="36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t>
            </a:r>
            <a:r>
              <a:rPr lang="en-U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OOK - </a:t>
            </a:r>
            <a:r>
              <a:rPr lang="en-US" sz="36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a:t>
            </a:r>
            <a:r>
              <a:rPr lang="en-U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SSESS - </a:t>
            </a:r>
            <a:r>
              <a:rPr lang="en-US" sz="36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t>
            </a:r>
            <a:r>
              <a:rPr lang="en-U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ANAGE </a:t>
            </a:r>
          </a:p>
        </p:txBody>
      </p:sp>
    </p:spTree>
    <p:extLst>
      <p:ext uri="{BB962C8B-B14F-4D97-AF65-F5344CB8AC3E}">
        <p14:creationId xmlns:p14="http://schemas.microsoft.com/office/powerpoint/2010/main" val="1039499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A blue and orange logo&#10;&#10;Description automatically generated">
            <a:extLst>
              <a:ext uri="{FF2B5EF4-FFF2-40B4-BE49-F238E27FC236}">
                <a16:creationId xmlns:a16="http://schemas.microsoft.com/office/drawing/2014/main" id="{7C4E99B3-70B8-6E2A-5824-D027A24994CE}"/>
              </a:ext>
            </a:extLst>
          </p:cNvPr>
          <p:cNvPicPr>
            <a:picLocks noChangeAspect="1"/>
          </p:cNvPicPr>
          <p:nvPr/>
        </p:nvPicPr>
        <p:blipFill rotWithShape="1">
          <a:blip r:embed="rId3"/>
          <a:srcRect r="2283" b="833"/>
          <a:stretch/>
        </p:blipFill>
        <p:spPr>
          <a:xfrm>
            <a:off x="7170738" y="5331263"/>
            <a:ext cx="1870815" cy="1039020"/>
          </a:xfrm>
          <a:prstGeom prst="rect">
            <a:avLst/>
          </a:prstGeom>
        </p:spPr>
      </p:pic>
      <p:sp>
        <p:nvSpPr>
          <p:cNvPr id="8" name="Title 1">
            <a:extLst>
              <a:ext uri="{FF2B5EF4-FFF2-40B4-BE49-F238E27FC236}">
                <a16:creationId xmlns:a16="http://schemas.microsoft.com/office/drawing/2014/main" id="{5FA831FF-477A-575F-F99E-F4C108EBFD05}"/>
              </a:ext>
            </a:extLst>
          </p:cNvPr>
          <p:cNvSpPr txBox="1">
            <a:spLocks/>
          </p:cNvSpPr>
          <p:nvPr/>
        </p:nvSpPr>
        <p:spPr>
          <a:xfrm>
            <a:off x="0" y="-1"/>
            <a:ext cx="7613745" cy="12272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500" dirty="0">
                <a:solidFill>
                  <a:schemeClr val="bg1"/>
                </a:solidFill>
                <a:latin typeface="Trebuchet MS" panose="020B0603020202020204" pitchFamily="34" charset="0"/>
                <a:ea typeface="Tahoma" panose="020B0604030504040204" pitchFamily="34" charset="0"/>
                <a:cs typeface="Tahoma" panose="020B0604030504040204" pitchFamily="34" charset="0"/>
              </a:rPr>
              <a:t> </a:t>
            </a:r>
            <a:r>
              <a:rPr lang="en-US" sz="4000" dirty="0">
                <a:solidFill>
                  <a:schemeClr val="bg1"/>
                </a:solidFill>
                <a:latin typeface="Trebuchet MS" panose="020B0603020202020204" pitchFamily="34" charset="0"/>
                <a:ea typeface="Tahoma" panose="020B0604030504040204" pitchFamily="34" charset="0"/>
                <a:cs typeface="Tahoma" panose="020B0604030504040204" pitchFamily="34" charset="0"/>
              </a:rPr>
              <a:t>Welcome</a:t>
            </a:r>
            <a:endParaRPr lang="en-US" sz="4000" dirty="0">
              <a:latin typeface="Trebuchet MS" panose="020B0603020202020204" pitchFamily="34" charset="0"/>
              <a:ea typeface="Tahoma" panose="020B0604030504040204" pitchFamily="34" charset="0"/>
              <a:cs typeface="Tahoma" panose="020B0604030504040204" pitchFamily="34" charset="0"/>
            </a:endParaRPr>
          </a:p>
        </p:txBody>
      </p:sp>
      <p:sp>
        <p:nvSpPr>
          <p:cNvPr id="6" name="Rectangle 5"/>
          <p:cNvSpPr/>
          <p:nvPr/>
        </p:nvSpPr>
        <p:spPr>
          <a:xfrm>
            <a:off x="-1" y="920416"/>
            <a:ext cx="6448927" cy="5414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 y="2147638"/>
            <a:ext cx="9144000" cy="1384995"/>
          </a:xfrm>
          <a:prstGeom prst="rect">
            <a:avLst/>
          </a:prstGeom>
        </p:spPr>
        <p:txBody>
          <a:bodyPr wrap="square">
            <a:spAutoFit/>
          </a:bodyPr>
          <a:lstStyle/>
          <a:p>
            <a:pPr algn="ctr"/>
            <a:r>
              <a:rPr lang="en-US" sz="2800" dirty="0">
                <a:latin typeface="Trebuchet MS" panose="020B0603020202020204" pitchFamily="34" charset="0"/>
              </a:rPr>
              <a:t>The Idaho Transportation Department is widening </a:t>
            </a:r>
          </a:p>
          <a:p>
            <a:pPr algn="ctr"/>
            <a:r>
              <a:rPr lang="en-US" sz="2800" dirty="0">
                <a:latin typeface="Trebuchet MS" panose="020B0603020202020204" pitchFamily="34" charset="0"/>
              </a:rPr>
              <a:t>SH-55 from </a:t>
            </a:r>
            <a:r>
              <a:rPr lang="en-US" sz="2800" dirty="0" err="1">
                <a:latin typeface="Trebuchet MS" panose="020B0603020202020204" pitchFamily="34" charset="0"/>
              </a:rPr>
              <a:t>Farmway</a:t>
            </a:r>
            <a:r>
              <a:rPr lang="en-US" sz="2800" dirty="0">
                <a:latin typeface="Trebuchet MS" panose="020B0603020202020204" pitchFamily="34" charset="0"/>
              </a:rPr>
              <a:t> Road to Middleton Road </a:t>
            </a:r>
          </a:p>
          <a:p>
            <a:pPr algn="ctr"/>
            <a:r>
              <a:rPr lang="en-US" sz="2800" dirty="0">
                <a:latin typeface="Trebuchet MS" panose="020B0603020202020204" pitchFamily="34" charset="0"/>
              </a:rPr>
              <a:t>in Canyon County starting in Fall 2024.</a:t>
            </a:r>
          </a:p>
        </p:txBody>
      </p:sp>
      <p:pic>
        <p:nvPicPr>
          <p:cNvPr id="9" name="Picture 8" descr="An aerial view of a road with cars and buildings&#10;&#10;Description automatically generated">
            <a:extLst>
              <a:ext uri="{FF2B5EF4-FFF2-40B4-BE49-F238E27FC236}">
                <a16:creationId xmlns:a16="http://schemas.microsoft.com/office/drawing/2014/main" id="{A9610754-640D-E0E7-4F16-2EF677C8D909}"/>
              </a:ext>
            </a:extLst>
          </p:cNvPr>
          <p:cNvPicPr>
            <a:picLocks noChangeAspect="1"/>
          </p:cNvPicPr>
          <p:nvPr/>
        </p:nvPicPr>
        <p:blipFill>
          <a:blip r:embed="rId4"/>
          <a:stretch>
            <a:fillRect/>
          </a:stretch>
        </p:blipFill>
        <p:spPr>
          <a:xfrm>
            <a:off x="2581275" y="4044019"/>
            <a:ext cx="3981450" cy="2238375"/>
          </a:xfrm>
          <a:prstGeom prst="rect">
            <a:avLst/>
          </a:prstGeom>
        </p:spPr>
      </p:pic>
      <p:sp>
        <p:nvSpPr>
          <p:cNvPr id="10" name="Rectangle 9"/>
          <p:cNvSpPr/>
          <p:nvPr/>
        </p:nvSpPr>
        <p:spPr>
          <a:xfrm>
            <a:off x="7062537" y="5161547"/>
            <a:ext cx="1979016" cy="12087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9332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A blue and orange logo&#10;&#10;Description automatically generated">
            <a:extLst>
              <a:ext uri="{FF2B5EF4-FFF2-40B4-BE49-F238E27FC236}">
                <a16:creationId xmlns:a16="http://schemas.microsoft.com/office/drawing/2014/main" id="{7C4E99B3-70B8-6E2A-5824-D027A24994CE}"/>
              </a:ext>
            </a:extLst>
          </p:cNvPr>
          <p:cNvPicPr>
            <a:picLocks noChangeAspect="1"/>
          </p:cNvPicPr>
          <p:nvPr/>
        </p:nvPicPr>
        <p:blipFill rotWithShape="1">
          <a:blip r:embed="rId3"/>
          <a:srcRect r="2283" b="833"/>
          <a:stretch/>
        </p:blipFill>
        <p:spPr>
          <a:xfrm>
            <a:off x="7170738" y="5331263"/>
            <a:ext cx="1870815" cy="1039020"/>
          </a:xfrm>
          <a:prstGeom prst="rect">
            <a:avLst/>
          </a:prstGeom>
        </p:spPr>
      </p:pic>
      <p:sp>
        <p:nvSpPr>
          <p:cNvPr id="8" name="Title 1">
            <a:extLst>
              <a:ext uri="{FF2B5EF4-FFF2-40B4-BE49-F238E27FC236}">
                <a16:creationId xmlns:a16="http://schemas.microsoft.com/office/drawing/2014/main" id="{5FA831FF-477A-575F-F99E-F4C108EBFD05}"/>
              </a:ext>
            </a:extLst>
          </p:cNvPr>
          <p:cNvSpPr txBox="1">
            <a:spLocks/>
          </p:cNvSpPr>
          <p:nvPr/>
        </p:nvSpPr>
        <p:spPr>
          <a:xfrm>
            <a:off x="0" y="-1"/>
            <a:ext cx="7613745" cy="12272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500" dirty="0">
                <a:solidFill>
                  <a:schemeClr val="bg1"/>
                </a:solidFill>
                <a:latin typeface="Trebuchet MS" panose="020B0603020202020204" pitchFamily="34" charset="0"/>
                <a:ea typeface="Tahoma" panose="020B0604030504040204" pitchFamily="34" charset="0"/>
                <a:cs typeface="Tahoma" panose="020B0604030504040204" pitchFamily="34" charset="0"/>
              </a:rPr>
              <a:t> </a:t>
            </a:r>
            <a:r>
              <a:rPr lang="en-US" sz="4000" dirty="0">
                <a:solidFill>
                  <a:schemeClr val="bg1"/>
                </a:solidFill>
                <a:latin typeface="Trebuchet MS" panose="020B0603020202020204" pitchFamily="34" charset="0"/>
                <a:ea typeface="Tahoma" panose="020B0604030504040204" pitchFamily="34" charset="0"/>
                <a:cs typeface="Tahoma" panose="020B0604030504040204" pitchFamily="34" charset="0"/>
              </a:rPr>
              <a:t>Team</a:t>
            </a:r>
            <a:r>
              <a:rPr lang="en-US" sz="3500" dirty="0">
                <a:solidFill>
                  <a:schemeClr val="bg1"/>
                </a:solidFill>
                <a:latin typeface="Trebuchet MS" panose="020B0603020202020204" pitchFamily="34" charset="0"/>
                <a:ea typeface="Tahoma" panose="020B0604030504040204" pitchFamily="34" charset="0"/>
                <a:cs typeface="Tahoma" panose="020B0604030504040204" pitchFamily="34" charset="0"/>
              </a:rPr>
              <a:t> </a:t>
            </a:r>
            <a:r>
              <a:rPr lang="en-US" sz="4000" dirty="0">
                <a:solidFill>
                  <a:schemeClr val="bg1"/>
                </a:solidFill>
                <a:latin typeface="Trebuchet MS" panose="020B0603020202020204" pitchFamily="34" charset="0"/>
                <a:ea typeface="Tahoma" panose="020B0604030504040204" pitchFamily="34" charset="0"/>
                <a:cs typeface="Tahoma" panose="020B0604030504040204" pitchFamily="34" charset="0"/>
              </a:rPr>
              <a:t>Introductions</a:t>
            </a:r>
            <a:endParaRPr lang="en-US" sz="4000" dirty="0">
              <a:latin typeface="Trebuchet MS" panose="020B0603020202020204" pitchFamily="34" charset="0"/>
              <a:ea typeface="Tahoma" panose="020B0604030504040204" pitchFamily="34" charset="0"/>
              <a:cs typeface="Tahoma" panose="020B0604030504040204" pitchFamily="34" charset="0"/>
            </a:endParaRPr>
          </a:p>
        </p:txBody>
      </p:sp>
      <p:sp>
        <p:nvSpPr>
          <p:cNvPr id="6" name="Rectangle 5"/>
          <p:cNvSpPr/>
          <p:nvPr/>
        </p:nvSpPr>
        <p:spPr>
          <a:xfrm>
            <a:off x="-1" y="920416"/>
            <a:ext cx="6448927" cy="5414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9232" y="1720553"/>
            <a:ext cx="8674768" cy="4555093"/>
          </a:xfrm>
          <a:prstGeom prst="rect">
            <a:avLst/>
          </a:prstGeom>
        </p:spPr>
        <p:txBody>
          <a:bodyPr wrap="square" numCol="2">
            <a:spAutoFit/>
          </a:bodyPr>
          <a:lstStyle/>
          <a:p>
            <a:r>
              <a:rPr lang="en-US" sz="2200" dirty="0">
                <a:latin typeface="Trebuchet MS" panose="020B0603020202020204" pitchFamily="34" charset="0"/>
              </a:rPr>
              <a:t>Dan McElhinney</a:t>
            </a:r>
          </a:p>
          <a:p>
            <a:r>
              <a:rPr lang="en-US" sz="2200" dirty="0">
                <a:latin typeface="Trebuchet MS" panose="020B0603020202020204" pitchFamily="34" charset="0"/>
              </a:rPr>
              <a:t>	</a:t>
            </a:r>
            <a:r>
              <a:rPr lang="en-US" dirty="0">
                <a:solidFill>
                  <a:schemeClr val="tx1">
                    <a:lumMod val="50000"/>
                    <a:lumOff val="50000"/>
                  </a:schemeClr>
                </a:solidFill>
                <a:latin typeface="Trebuchet MS" panose="020B0603020202020204" pitchFamily="34" charset="0"/>
              </a:rPr>
              <a:t>Chief Deputy Director/COO</a:t>
            </a:r>
            <a:endParaRPr lang="en-US" sz="2000" dirty="0">
              <a:solidFill>
                <a:schemeClr val="tx1">
                  <a:lumMod val="50000"/>
                  <a:lumOff val="50000"/>
                </a:schemeClr>
              </a:solidFill>
              <a:latin typeface="Trebuchet MS" panose="020B0603020202020204" pitchFamily="34" charset="0"/>
            </a:endParaRPr>
          </a:p>
          <a:p>
            <a:endParaRPr lang="en-US" sz="1000" dirty="0">
              <a:latin typeface="Trebuchet MS" panose="020B0603020202020204" pitchFamily="34" charset="0"/>
            </a:endParaRPr>
          </a:p>
          <a:p>
            <a:r>
              <a:rPr lang="en-US" sz="2200" dirty="0">
                <a:latin typeface="Trebuchet MS" panose="020B0603020202020204" pitchFamily="34" charset="0"/>
              </a:rPr>
              <a:t>Amy Schroeder</a:t>
            </a:r>
          </a:p>
          <a:p>
            <a:r>
              <a:rPr lang="en-US" dirty="0">
                <a:solidFill>
                  <a:schemeClr val="tx1">
                    <a:lumMod val="50000"/>
                    <a:lumOff val="50000"/>
                  </a:schemeClr>
                </a:solidFill>
                <a:latin typeface="Trebuchet MS" panose="020B0603020202020204" pitchFamily="34" charset="0"/>
              </a:rPr>
              <a:t>	Division Administrator</a:t>
            </a:r>
          </a:p>
          <a:p>
            <a:r>
              <a:rPr lang="en-US" sz="1000" dirty="0">
                <a:latin typeface="Trebuchet MS" panose="020B0603020202020204" pitchFamily="34" charset="0"/>
              </a:rPr>
              <a:t>	</a:t>
            </a:r>
          </a:p>
          <a:p>
            <a:r>
              <a:rPr lang="en-US" sz="2200" dirty="0">
                <a:latin typeface="Trebuchet MS" panose="020B0603020202020204" pitchFamily="34" charset="0"/>
              </a:rPr>
              <a:t>Eric Staats </a:t>
            </a:r>
          </a:p>
          <a:p>
            <a:r>
              <a:rPr lang="en-US" sz="2200" dirty="0">
                <a:latin typeface="Trebuchet MS" panose="020B0603020202020204" pitchFamily="34" charset="0"/>
              </a:rPr>
              <a:t>	</a:t>
            </a:r>
            <a:r>
              <a:rPr lang="en-US" dirty="0">
                <a:solidFill>
                  <a:schemeClr val="tx1">
                    <a:lumMod val="50000"/>
                    <a:lumOff val="50000"/>
                  </a:schemeClr>
                </a:solidFill>
                <a:latin typeface="Trebuchet MS" panose="020B0603020202020204" pitchFamily="34" charset="0"/>
              </a:rPr>
              <a:t>TECM Program Manager</a:t>
            </a:r>
            <a:endParaRPr lang="en-US" sz="2000" dirty="0">
              <a:solidFill>
                <a:schemeClr val="tx1">
                  <a:lumMod val="50000"/>
                  <a:lumOff val="50000"/>
                </a:schemeClr>
              </a:solidFill>
              <a:latin typeface="Trebuchet MS" panose="020B0603020202020204" pitchFamily="34" charset="0"/>
            </a:endParaRPr>
          </a:p>
          <a:p>
            <a:endParaRPr lang="en-US" sz="1000" dirty="0">
              <a:latin typeface="Trebuchet MS" panose="020B0603020202020204" pitchFamily="34" charset="0"/>
            </a:endParaRPr>
          </a:p>
          <a:p>
            <a:r>
              <a:rPr lang="en-US" sz="2200" dirty="0">
                <a:latin typeface="Trebuchet MS" panose="020B0603020202020204" pitchFamily="34" charset="0"/>
              </a:rPr>
              <a:t>Erika Bowen </a:t>
            </a:r>
          </a:p>
          <a:p>
            <a:r>
              <a:rPr lang="en-US" sz="2200" dirty="0">
                <a:latin typeface="Trebuchet MS" panose="020B0603020202020204" pitchFamily="34" charset="0"/>
              </a:rPr>
              <a:t>	</a:t>
            </a:r>
            <a:r>
              <a:rPr lang="en-US" dirty="0">
                <a:solidFill>
                  <a:schemeClr val="tx1">
                    <a:lumMod val="50000"/>
                    <a:lumOff val="50000"/>
                  </a:schemeClr>
                </a:solidFill>
                <a:latin typeface="Trebuchet MS" panose="020B0603020202020204" pitchFamily="34" charset="0"/>
              </a:rPr>
              <a:t>Project Manager, Design</a:t>
            </a:r>
            <a:endParaRPr lang="en-US" sz="2000" dirty="0">
              <a:solidFill>
                <a:schemeClr val="tx1">
                  <a:lumMod val="50000"/>
                  <a:lumOff val="50000"/>
                </a:schemeClr>
              </a:solidFill>
              <a:latin typeface="Trebuchet MS" panose="020B0603020202020204" pitchFamily="34" charset="0"/>
            </a:endParaRPr>
          </a:p>
          <a:p>
            <a:endParaRPr lang="en-US" sz="2200" dirty="0">
              <a:latin typeface="Trebuchet MS" panose="020B0603020202020204" pitchFamily="34" charset="0"/>
            </a:endParaRPr>
          </a:p>
          <a:p>
            <a:endParaRPr lang="en-US" sz="2200" dirty="0">
              <a:latin typeface="Trebuchet MS" panose="020B0603020202020204" pitchFamily="34" charset="0"/>
            </a:endParaRPr>
          </a:p>
          <a:p>
            <a:endParaRPr lang="en-US" sz="2200" dirty="0">
              <a:latin typeface="Trebuchet MS" panose="020B0603020202020204" pitchFamily="34" charset="0"/>
            </a:endParaRPr>
          </a:p>
          <a:p>
            <a:endParaRPr lang="en-US" sz="2200" dirty="0">
              <a:latin typeface="Trebuchet MS" panose="020B0603020202020204" pitchFamily="34" charset="0"/>
            </a:endParaRPr>
          </a:p>
          <a:p>
            <a:r>
              <a:rPr lang="en-US" sz="2200" dirty="0">
                <a:latin typeface="Trebuchet MS" panose="020B0603020202020204" pitchFamily="34" charset="0"/>
              </a:rPr>
              <a:t>Jason Brinkman</a:t>
            </a:r>
          </a:p>
          <a:p>
            <a:r>
              <a:rPr lang="en-US" sz="2200" dirty="0">
                <a:latin typeface="Trebuchet MS" panose="020B0603020202020204" pitchFamily="34" charset="0"/>
              </a:rPr>
              <a:t>	</a:t>
            </a:r>
            <a:r>
              <a:rPr lang="en-US" dirty="0">
                <a:solidFill>
                  <a:schemeClr val="tx1">
                    <a:lumMod val="50000"/>
                    <a:lumOff val="50000"/>
                  </a:schemeClr>
                </a:solidFill>
                <a:latin typeface="Trebuchet MS" panose="020B0603020202020204" pitchFamily="34" charset="0"/>
              </a:rPr>
              <a:t>District 3, District Engineer</a:t>
            </a:r>
          </a:p>
          <a:p>
            <a:endParaRPr lang="en-US" sz="1000" dirty="0">
              <a:solidFill>
                <a:schemeClr val="tx1">
                  <a:lumMod val="50000"/>
                  <a:lumOff val="50000"/>
                </a:schemeClr>
              </a:solidFill>
              <a:latin typeface="Trebuchet MS" panose="020B0603020202020204" pitchFamily="34" charset="0"/>
            </a:endParaRPr>
          </a:p>
          <a:p>
            <a:r>
              <a:rPr lang="en-US" sz="2200" dirty="0">
                <a:latin typeface="Trebuchet MS" panose="020B0603020202020204" pitchFamily="34" charset="0"/>
              </a:rPr>
              <a:t>Shawna King</a:t>
            </a:r>
          </a:p>
          <a:p>
            <a:pPr lvl="1"/>
            <a:r>
              <a:rPr lang="en-US" dirty="0">
                <a:solidFill>
                  <a:schemeClr val="tx1">
                    <a:lumMod val="50000"/>
                    <a:lumOff val="50000"/>
                  </a:schemeClr>
                </a:solidFill>
                <a:latin typeface="Trebuchet MS" panose="020B0603020202020204" pitchFamily="34" charset="0"/>
              </a:rPr>
              <a:t>District 3 Engineering Manager</a:t>
            </a:r>
          </a:p>
          <a:p>
            <a:endParaRPr lang="en-US" sz="1000" dirty="0">
              <a:latin typeface="Trebuchet MS" panose="020B0603020202020204" pitchFamily="34" charset="0"/>
            </a:endParaRPr>
          </a:p>
          <a:p>
            <a:r>
              <a:rPr lang="en-US" sz="2200" dirty="0">
                <a:latin typeface="Trebuchet MS" panose="020B0603020202020204" pitchFamily="34" charset="0"/>
              </a:rPr>
              <a:t>Andrew Linder </a:t>
            </a:r>
          </a:p>
          <a:p>
            <a:r>
              <a:rPr lang="en-US" sz="2200" dirty="0">
                <a:latin typeface="Trebuchet MS" panose="020B0603020202020204" pitchFamily="34" charset="0"/>
              </a:rPr>
              <a:t>	</a:t>
            </a:r>
            <a:r>
              <a:rPr lang="en-US" dirty="0">
                <a:solidFill>
                  <a:schemeClr val="tx1">
                    <a:lumMod val="50000"/>
                    <a:lumOff val="50000"/>
                  </a:schemeClr>
                </a:solidFill>
                <a:latin typeface="Trebuchet MS" panose="020B0603020202020204" pitchFamily="34" charset="0"/>
              </a:rPr>
              <a:t>Design/Construction Resident 	Engineer</a:t>
            </a:r>
            <a:endParaRPr lang="en-US" sz="1700" dirty="0">
              <a:solidFill>
                <a:schemeClr val="tx1">
                  <a:lumMod val="50000"/>
                  <a:lumOff val="50000"/>
                </a:schemeClr>
              </a:solidFill>
              <a:latin typeface="Trebuchet MS" panose="020B0603020202020204" pitchFamily="34" charset="0"/>
            </a:endParaRPr>
          </a:p>
          <a:p>
            <a:endParaRPr lang="en-US" sz="1000" dirty="0">
              <a:latin typeface="Trebuchet MS" panose="020B0603020202020204" pitchFamily="34" charset="0"/>
            </a:endParaRPr>
          </a:p>
          <a:p>
            <a:r>
              <a:rPr lang="en-US" sz="2200" dirty="0">
                <a:latin typeface="Trebuchet MS" panose="020B0603020202020204" pitchFamily="34" charset="0"/>
              </a:rPr>
              <a:t>Toby Griffin </a:t>
            </a:r>
          </a:p>
          <a:p>
            <a:r>
              <a:rPr lang="en-US" sz="2200" dirty="0">
                <a:latin typeface="Trebuchet MS" panose="020B0603020202020204" pitchFamily="34" charset="0"/>
              </a:rPr>
              <a:t>	</a:t>
            </a:r>
            <a:r>
              <a:rPr lang="en-US" dirty="0">
                <a:solidFill>
                  <a:schemeClr val="tx1">
                    <a:lumMod val="50000"/>
                    <a:lumOff val="50000"/>
                  </a:schemeClr>
                </a:solidFill>
                <a:latin typeface="Trebuchet MS" panose="020B0603020202020204" pitchFamily="34" charset="0"/>
              </a:rPr>
              <a:t>Project Manager, Construction</a:t>
            </a:r>
            <a:endParaRPr lang="en-US" sz="2000" dirty="0">
              <a:solidFill>
                <a:schemeClr val="tx1">
                  <a:lumMod val="50000"/>
                  <a:lumOff val="50000"/>
                </a:schemeClr>
              </a:solidFill>
              <a:latin typeface="Trebuchet MS" panose="020B0603020202020204" pitchFamily="34" charset="0"/>
            </a:endParaRPr>
          </a:p>
          <a:p>
            <a:endParaRPr lang="en-US" dirty="0">
              <a:latin typeface="Trebuchet MS" panose="020B0603020202020204" pitchFamily="34" charset="0"/>
            </a:endParaRPr>
          </a:p>
        </p:txBody>
      </p:sp>
      <p:sp>
        <p:nvSpPr>
          <p:cNvPr id="7" name="Rectangle 6"/>
          <p:cNvSpPr/>
          <p:nvPr/>
        </p:nvSpPr>
        <p:spPr>
          <a:xfrm>
            <a:off x="7062537" y="5161547"/>
            <a:ext cx="1979016" cy="12087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1971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A blue and orange logo&#10;&#10;Description automatically generated">
            <a:extLst>
              <a:ext uri="{FF2B5EF4-FFF2-40B4-BE49-F238E27FC236}">
                <a16:creationId xmlns:a16="http://schemas.microsoft.com/office/drawing/2014/main" id="{7C4E99B3-70B8-6E2A-5824-D027A24994CE}"/>
              </a:ext>
            </a:extLst>
          </p:cNvPr>
          <p:cNvPicPr>
            <a:picLocks noChangeAspect="1"/>
          </p:cNvPicPr>
          <p:nvPr/>
        </p:nvPicPr>
        <p:blipFill rotWithShape="1">
          <a:blip r:embed="rId3"/>
          <a:srcRect r="2283" b="833"/>
          <a:stretch/>
        </p:blipFill>
        <p:spPr>
          <a:xfrm>
            <a:off x="7170738" y="5331263"/>
            <a:ext cx="1870815" cy="1039020"/>
          </a:xfrm>
          <a:prstGeom prst="rect">
            <a:avLst/>
          </a:prstGeom>
        </p:spPr>
      </p:pic>
      <p:sp>
        <p:nvSpPr>
          <p:cNvPr id="15" name="Rectangle 14"/>
          <p:cNvSpPr/>
          <p:nvPr/>
        </p:nvSpPr>
        <p:spPr>
          <a:xfrm>
            <a:off x="7062537" y="5161547"/>
            <a:ext cx="1979016" cy="12087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5FA831FF-477A-575F-F99E-F4C108EBFD05}"/>
              </a:ext>
            </a:extLst>
          </p:cNvPr>
          <p:cNvSpPr txBox="1">
            <a:spLocks/>
          </p:cNvSpPr>
          <p:nvPr/>
        </p:nvSpPr>
        <p:spPr>
          <a:xfrm>
            <a:off x="0" y="-1"/>
            <a:ext cx="7613745" cy="12272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500" dirty="0">
                <a:solidFill>
                  <a:schemeClr val="bg1"/>
                </a:solidFill>
                <a:latin typeface="Trebuchet MS" panose="020B0603020202020204" pitchFamily="34" charset="0"/>
                <a:ea typeface="Tahoma" panose="020B0604030504040204" pitchFamily="34" charset="0"/>
                <a:cs typeface="Tahoma" panose="020B0604030504040204" pitchFamily="34" charset="0"/>
              </a:rPr>
              <a:t> </a:t>
            </a:r>
            <a:r>
              <a:rPr lang="en-US" sz="4000" dirty="0">
                <a:solidFill>
                  <a:schemeClr val="bg1"/>
                </a:solidFill>
                <a:latin typeface="Trebuchet MS" panose="020B0603020202020204" pitchFamily="34" charset="0"/>
                <a:ea typeface="Tahoma" panose="020B0604030504040204" pitchFamily="34" charset="0"/>
                <a:cs typeface="Tahoma" panose="020B0604030504040204" pitchFamily="34" charset="0"/>
              </a:rPr>
              <a:t>Location</a:t>
            </a:r>
            <a:endParaRPr lang="en-US" sz="4000" dirty="0">
              <a:latin typeface="Trebuchet MS" panose="020B0603020202020204" pitchFamily="34" charset="0"/>
              <a:ea typeface="Tahoma" panose="020B0604030504040204" pitchFamily="34" charset="0"/>
              <a:cs typeface="Tahoma" panose="020B0604030504040204" pitchFamily="34" charset="0"/>
            </a:endParaRPr>
          </a:p>
        </p:txBody>
      </p:sp>
      <p:sp>
        <p:nvSpPr>
          <p:cNvPr id="6" name="Rectangle 5"/>
          <p:cNvSpPr/>
          <p:nvPr/>
        </p:nvSpPr>
        <p:spPr>
          <a:xfrm>
            <a:off x="-1" y="920416"/>
            <a:ext cx="6448927" cy="5414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5E34981-473F-A857-D0D2-68C5FE1327E0}"/>
              </a:ext>
            </a:extLst>
          </p:cNvPr>
          <p:cNvSpPr txBox="1"/>
          <p:nvPr/>
        </p:nvSpPr>
        <p:spPr>
          <a:xfrm>
            <a:off x="833069" y="1066827"/>
            <a:ext cx="6296498" cy="1477328"/>
          </a:xfrm>
          <a:prstGeom prst="rect">
            <a:avLst/>
          </a:prstGeom>
          <a:noFill/>
        </p:spPr>
        <p:txBody>
          <a:bodyPr wrap="square" lIns="91440" tIns="45720" rIns="91440" bIns="45720" numCol="2" rtlCol="0" anchor="t">
            <a:spAutoFit/>
          </a:bodyPr>
          <a:lstStyle/>
          <a:p>
            <a:r>
              <a:rPr lang="en-US" b="1" dirty="0">
                <a:latin typeface="Trebuchet MS" panose="020B0603020202020204" pitchFamily="34" charset="0"/>
              </a:rPr>
              <a:t>District 3</a:t>
            </a:r>
            <a:endParaRPr lang="en-US" sz="2000" b="1" dirty="0">
              <a:latin typeface="Trebuchet MS" panose="020B0603020202020204" pitchFamily="34" charset="0"/>
            </a:endParaRPr>
          </a:p>
          <a:p>
            <a:r>
              <a:rPr lang="en-US" b="1" dirty="0">
                <a:latin typeface="Trebuchet MS" panose="020B0603020202020204" pitchFamily="34" charset="0"/>
              </a:rPr>
              <a:t>City of Caldwell</a:t>
            </a:r>
          </a:p>
          <a:p>
            <a:r>
              <a:rPr lang="en-US" b="1" dirty="0">
                <a:latin typeface="Trebuchet MS" panose="020B0603020202020204" pitchFamily="34" charset="0"/>
              </a:rPr>
              <a:t>City of Nampa</a:t>
            </a:r>
          </a:p>
          <a:p>
            <a:r>
              <a:rPr lang="en-US" b="1" dirty="0">
                <a:latin typeface="Trebuchet MS" panose="020B0603020202020204" pitchFamily="34" charset="0"/>
              </a:rPr>
              <a:t>Canyon County</a:t>
            </a:r>
          </a:p>
          <a:p>
            <a:endParaRPr lang="en-US" b="1" dirty="0">
              <a:latin typeface="Trebuchet MS" panose="020B0603020202020204" pitchFamily="34" charset="0"/>
            </a:endParaRPr>
          </a:p>
          <a:p>
            <a:r>
              <a:rPr lang="en-US" b="1" dirty="0">
                <a:latin typeface="Trebuchet MS" panose="020B0603020202020204" pitchFamily="34" charset="0"/>
              </a:rPr>
              <a:t>SH-55 </a:t>
            </a:r>
          </a:p>
          <a:p>
            <a:r>
              <a:rPr lang="en-US" b="1" dirty="0">
                <a:latin typeface="Trebuchet MS" panose="020B0603020202020204" pitchFamily="34" charset="0"/>
              </a:rPr>
              <a:t>MP 10.6 – MP 15.6</a:t>
            </a:r>
          </a:p>
          <a:p>
            <a:r>
              <a:rPr lang="en-US" b="1" dirty="0">
                <a:latin typeface="Trebuchet MS" panose="020B0603020202020204" pitchFamily="34" charset="0"/>
              </a:rPr>
              <a:t>Approx. 5.0 miles long</a:t>
            </a:r>
            <a:endParaRPr lang="en-US" sz="2000" b="1" dirty="0">
              <a:latin typeface="Trebuchet MS" panose="020B0603020202020204" pitchFamily="34" charset="0"/>
            </a:endParaRPr>
          </a:p>
        </p:txBody>
      </p:sp>
      <p:pic>
        <p:nvPicPr>
          <p:cNvPr id="9" name="Picture 8">
            <a:extLst>
              <a:ext uri="{FF2B5EF4-FFF2-40B4-BE49-F238E27FC236}">
                <a16:creationId xmlns:a16="http://schemas.microsoft.com/office/drawing/2014/main" id="{6FADA32D-A68F-8434-160A-92A1CDB02121}"/>
              </a:ext>
            </a:extLst>
          </p:cNvPr>
          <p:cNvPicPr>
            <a:picLocks noChangeAspect="1"/>
          </p:cNvPicPr>
          <p:nvPr/>
        </p:nvPicPr>
        <p:blipFill>
          <a:blip r:embed="rId4"/>
          <a:stretch>
            <a:fillRect/>
          </a:stretch>
        </p:blipFill>
        <p:spPr>
          <a:xfrm>
            <a:off x="0" y="2343654"/>
            <a:ext cx="9134257" cy="3306583"/>
          </a:xfrm>
          <a:prstGeom prst="rect">
            <a:avLst/>
          </a:prstGeom>
          <a:ln>
            <a:solidFill>
              <a:schemeClr val="tx1"/>
            </a:solidFill>
          </a:ln>
        </p:spPr>
      </p:pic>
      <p:pic>
        <p:nvPicPr>
          <p:cNvPr id="10" name="Picture 9" descr="A map of a city&#10;&#10;Description automatically generated">
            <a:extLst>
              <a:ext uri="{FF2B5EF4-FFF2-40B4-BE49-F238E27FC236}">
                <a16:creationId xmlns:a16="http://schemas.microsoft.com/office/drawing/2014/main" id="{5050873D-D76D-64C0-34BE-FDF3A77C6EAD}"/>
              </a:ext>
            </a:extLst>
          </p:cNvPr>
          <p:cNvPicPr>
            <a:picLocks noChangeAspect="1"/>
          </p:cNvPicPr>
          <p:nvPr/>
        </p:nvPicPr>
        <p:blipFill rotWithShape="1">
          <a:blip r:embed="rId5"/>
          <a:srcRect l="7121" r="103" b="-364"/>
          <a:stretch/>
        </p:blipFill>
        <p:spPr>
          <a:xfrm>
            <a:off x="1087765" y="4934901"/>
            <a:ext cx="7252783" cy="1923099"/>
          </a:xfrm>
          <a:prstGeom prst="rect">
            <a:avLst/>
          </a:prstGeom>
          <a:ln>
            <a:solidFill>
              <a:schemeClr val="tx1"/>
            </a:solidFill>
          </a:ln>
        </p:spPr>
      </p:pic>
      <p:sp>
        <p:nvSpPr>
          <p:cNvPr id="11" name="Rectangle: Rounded Corners 4">
            <a:extLst>
              <a:ext uri="{FF2B5EF4-FFF2-40B4-BE49-F238E27FC236}">
                <a16:creationId xmlns:a16="http://schemas.microsoft.com/office/drawing/2014/main" id="{576BA546-B7D2-4FD8-F119-21A7FD7B25BF}"/>
              </a:ext>
            </a:extLst>
          </p:cNvPr>
          <p:cNvSpPr/>
          <p:nvPr/>
        </p:nvSpPr>
        <p:spPr>
          <a:xfrm>
            <a:off x="123569" y="3102220"/>
            <a:ext cx="8074500" cy="515747"/>
          </a:xfrm>
          <a:prstGeom prst="roundRect">
            <a:avLst/>
          </a:prstGeom>
          <a:noFill/>
          <a:ln w="3810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02F0C685-A6FA-8170-2EB4-886E77F80723}"/>
              </a:ext>
            </a:extLst>
          </p:cNvPr>
          <p:cNvSpPr txBox="1"/>
          <p:nvPr/>
        </p:nvSpPr>
        <p:spPr>
          <a:xfrm>
            <a:off x="7312110" y="2484045"/>
            <a:ext cx="1149179" cy="30777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dirty="0">
                <a:latin typeface="Trebuchet MS" panose="020B0603020202020204" pitchFamily="34" charset="0"/>
              </a:rPr>
              <a:t>Karcher IC</a:t>
            </a:r>
          </a:p>
        </p:txBody>
      </p:sp>
      <p:sp>
        <p:nvSpPr>
          <p:cNvPr id="13" name="TextBox 12">
            <a:extLst>
              <a:ext uri="{FF2B5EF4-FFF2-40B4-BE49-F238E27FC236}">
                <a16:creationId xmlns:a16="http://schemas.microsoft.com/office/drawing/2014/main" id="{02F0C685-A6FA-8170-2EB4-886E77F80723}"/>
              </a:ext>
            </a:extLst>
          </p:cNvPr>
          <p:cNvSpPr txBox="1"/>
          <p:nvPr/>
        </p:nvSpPr>
        <p:spPr>
          <a:xfrm rot="16200000">
            <a:off x="-223946" y="4019534"/>
            <a:ext cx="1301579" cy="30777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dirty="0" err="1">
                <a:latin typeface="Trebuchet MS" panose="020B0603020202020204" pitchFamily="34" charset="0"/>
              </a:rPr>
              <a:t>Farmway</a:t>
            </a:r>
            <a:r>
              <a:rPr lang="en-US" sz="1400" b="1" dirty="0">
                <a:latin typeface="Trebuchet MS" panose="020B0603020202020204" pitchFamily="34" charset="0"/>
              </a:rPr>
              <a:t> Rd</a:t>
            </a:r>
          </a:p>
        </p:txBody>
      </p:sp>
      <p:sp>
        <p:nvSpPr>
          <p:cNvPr id="14" name="TextBox 13">
            <a:extLst>
              <a:ext uri="{FF2B5EF4-FFF2-40B4-BE49-F238E27FC236}">
                <a16:creationId xmlns:a16="http://schemas.microsoft.com/office/drawing/2014/main" id="{02F0C685-A6FA-8170-2EB4-886E77F80723}"/>
              </a:ext>
            </a:extLst>
          </p:cNvPr>
          <p:cNvSpPr txBox="1"/>
          <p:nvPr/>
        </p:nvSpPr>
        <p:spPr>
          <a:xfrm rot="16200000">
            <a:off x="6970811" y="3896935"/>
            <a:ext cx="1301579" cy="30777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dirty="0">
                <a:latin typeface="Trebuchet MS" panose="020B0603020202020204" pitchFamily="34" charset="0"/>
              </a:rPr>
              <a:t>Middleton Rd</a:t>
            </a:r>
          </a:p>
        </p:txBody>
      </p:sp>
    </p:spTree>
    <p:extLst>
      <p:ext uri="{BB962C8B-B14F-4D97-AF65-F5344CB8AC3E}">
        <p14:creationId xmlns:p14="http://schemas.microsoft.com/office/powerpoint/2010/main" val="506710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EF15D-2A7C-258B-7F4C-9F7E01E14E37}"/>
              </a:ext>
            </a:extLst>
          </p:cNvPr>
          <p:cNvSpPr>
            <a:spLocks noGrp="1"/>
          </p:cNvSpPr>
          <p:nvPr>
            <p:ph type="title"/>
          </p:nvPr>
        </p:nvSpPr>
        <p:spPr>
          <a:xfrm>
            <a:off x="0" y="0"/>
            <a:ext cx="7886700" cy="1168805"/>
          </a:xfrm>
        </p:spPr>
        <p:txBody>
          <a:bodyPr>
            <a:normAutofit/>
          </a:bodyPr>
          <a:lstStyle/>
          <a:p>
            <a:r>
              <a:rPr lang="en-US" sz="4000" dirty="0">
                <a:solidFill>
                  <a:schemeClr val="bg1"/>
                </a:solidFill>
                <a:latin typeface="Trebuchet MS" panose="020B0603020202020204" pitchFamily="34" charset="0"/>
              </a:rPr>
              <a:t> Proposed Improvements</a:t>
            </a:r>
          </a:p>
        </p:txBody>
      </p:sp>
      <p:sp>
        <p:nvSpPr>
          <p:cNvPr id="3" name="TextBox 2">
            <a:extLst>
              <a:ext uri="{FF2B5EF4-FFF2-40B4-BE49-F238E27FC236}">
                <a16:creationId xmlns:a16="http://schemas.microsoft.com/office/drawing/2014/main" id="{2F567AB6-588E-61C9-64A9-F8615FC6A773}"/>
              </a:ext>
            </a:extLst>
          </p:cNvPr>
          <p:cNvSpPr txBox="1"/>
          <p:nvPr/>
        </p:nvSpPr>
        <p:spPr>
          <a:xfrm>
            <a:off x="271532" y="1325580"/>
            <a:ext cx="8748643" cy="4862870"/>
          </a:xfrm>
          <a:prstGeom prst="rect">
            <a:avLst/>
          </a:prstGeom>
          <a:noFill/>
        </p:spPr>
        <p:txBody>
          <a:bodyPr wrap="square" lIns="91440" tIns="45720" rIns="91440" bIns="45720" rtlCol="0" anchor="t">
            <a:spAutoFit/>
          </a:bodyPr>
          <a:lstStyle/>
          <a:p>
            <a:r>
              <a:rPr lang="en-US" sz="2000" b="1" dirty="0">
                <a:latin typeface="Trebuchet MS" panose="020B0603020202020204" pitchFamily="34" charset="0"/>
              </a:rPr>
              <a:t>Roadway Improvements</a:t>
            </a:r>
          </a:p>
          <a:p>
            <a:pPr marL="742950" lvl="1" indent="-285750">
              <a:buSzPct val="50000"/>
              <a:buBlip>
                <a:blip r:embed="rId3"/>
              </a:buBlip>
            </a:pPr>
            <a:r>
              <a:rPr lang="en-US" dirty="0">
                <a:latin typeface="Trebuchet MS" panose="020B0603020202020204" pitchFamily="34" charset="0"/>
                <a:cs typeface="Arial"/>
              </a:rPr>
              <a:t>Additional lane in each direction, wider shoulders, raised                                 median from 10</a:t>
            </a:r>
            <a:r>
              <a:rPr lang="en-US" baseline="30000" dirty="0">
                <a:latin typeface="Trebuchet MS" panose="020B0603020202020204" pitchFamily="34" charset="0"/>
                <a:cs typeface="Arial"/>
              </a:rPr>
              <a:t>th</a:t>
            </a:r>
            <a:r>
              <a:rPr lang="en-US" dirty="0">
                <a:latin typeface="Trebuchet MS" panose="020B0603020202020204" pitchFamily="34" charset="0"/>
                <a:cs typeface="Arial"/>
              </a:rPr>
              <a:t> Ave to Middleton Rd, frontage road west of 10</a:t>
            </a:r>
            <a:r>
              <a:rPr lang="en-US" baseline="30000" dirty="0">
                <a:latin typeface="Trebuchet MS" panose="020B0603020202020204" pitchFamily="34" charset="0"/>
                <a:cs typeface="Arial"/>
              </a:rPr>
              <a:t>th</a:t>
            </a:r>
            <a:r>
              <a:rPr lang="en-US" dirty="0">
                <a:latin typeface="Trebuchet MS" panose="020B0603020202020204" pitchFamily="34" charset="0"/>
                <a:cs typeface="Arial"/>
              </a:rPr>
              <a:t> Ave</a:t>
            </a:r>
          </a:p>
          <a:p>
            <a:pPr lvl="1"/>
            <a:endParaRPr lang="en-US" sz="1600" dirty="0">
              <a:latin typeface="Trebuchet MS" panose="020B0603020202020204" pitchFamily="34" charset="0"/>
              <a:cs typeface="Arial"/>
            </a:endParaRPr>
          </a:p>
          <a:p>
            <a:r>
              <a:rPr lang="en-US" sz="2000" b="1" dirty="0">
                <a:latin typeface="Trebuchet MS" panose="020B0603020202020204" pitchFamily="34" charset="0"/>
              </a:rPr>
              <a:t>ITS Equipment</a:t>
            </a:r>
          </a:p>
          <a:p>
            <a:pPr marL="742950" lvl="1" indent="-285750">
              <a:buSzPct val="50000"/>
              <a:buBlip>
                <a:blip r:embed="rId3"/>
              </a:buBlip>
            </a:pPr>
            <a:r>
              <a:rPr lang="en-US" dirty="0">
                <a:latin typeface="Trebuchet MS" panose="020B0603020202020204" pitchFamily="34" charset="0"/>
                <a:cs typeface="Arial"/>
              </a:rPr>
              <a:t>Upgrading signal equipment, conduit and fiber, automatic traffic recorders</a:t>
            </a:r>
          </a:p>
          <a:p>
            <a:pPr lvl="1">
              <a:buSzPct val="50000"/>
            </a:pPr>
            <a:endParaRPr lang="en-US" sz="1600" b="1" dirty="0">
              <a:latin typeface="Trebuchet MS" panose="020B0603020202020204" pitchFamily="34" charset="0"/>
            </a:endParaRPr>
          </a:p>
          <a:p>
            <a:r>
              <a:rPr lang="en-US" sz="2000" b="1" dirty="0">
                <a:latin typeface="Trebuchet MS" panose="020B0603020202020204" pitchFamily="34" charset="0"/>
              </a:rPr>
              <a:t>Soundwalls</a:t>
            </a:r>
          </a:p>
          <a:p>
            <a:pPr marL="800100" lvl="1" indent="-342900">
              <a:buSzPct val="50000"/>
              <a:buBlip>
                <a:blip r:embed="rId3"/>
              </a:buBlip>
            </a:pPr>
            <a:r>
              <a:rPr lang="en-US" dirty="0">
                <a:latin typeface="Trebuchet MS" panose="020B0603020202020204" pitchFamily="34" charset="0"/>
              </a:rPr>
              <a:t>Lakeview Apartment, Fieldcrest Village, Crestwood Estates</a:t>
            </a:r>
          </a:p>
          <a:p>
            <a:pPr lvl="1"/>
            <a:endParaRPr lang="en-US" sz="1600" dirty="0">
              <a:latin typeface="Trebuchet MS" panose="020B0603020202020204" pitchFamily="34" charset="0"/>
            </a:endParaRPr>
          </a:p>
          <a:p>
            <a:r>
              <a:rPr lang="en-US" sz="2000" b="1" dirty="0">
                <a:latin typeface="Trebuchet MS" panose="020B0603020202020204" pitchFamily="34" charset="0"/>
              </a:rPr>
              <a:t>Pedestrian Infrastructure</a:t>
            </a:r>
          </a:p>
          <a:p>
            <a:pPr marL="742950" lvl="1" indent="-285750">
              <a:buSzPct val="50000"/>
              <a:buBlip>
                <a:blip r:embed="rId3"/>
              </a:buBlip>
            </a:pPr>
            <a:r>
              <a:rPr lang="en-US" dirty="0">
                <a:latin typeface="Trebuchet MS" panose="020B0603020202020204" pitchFamily="34" charset="0"/>
              </a:rPr>
              <a:t>Detached pathway on both sides of SH-55, pedestrian undercrossing between 10</a:t>
            </a:r>
            <a:r>
              <a:rPr lang="en-US" baseline="30000" dirty="0">
                <a:latin typeface="Trebuchet MS" panose="020B0603020202020204" pitchFamily="34" charset="0"/>
              </a:rPr>
              <a:t>th</a:t>
            </a:r>
            <a:r>
              <a:rPr lang="en-US" dirty="0">
                <a:latin typeface="Trebuchet MS" panose="020B0603020202020204" pitchFamily="34" charset="0"/>
              </a:rPr>
              <a:t> Ave and Montana Ave</a:t>
            </a:r>
          </a:p>
          <a:p>
            <a:pPr lvl="1"/>
            <a:endParaRPr lang="en-US" sz="1600" dirty="0">
              <a:latin typeface="Trebuchet MS" panose="020B0603020202020204" pitchFamily="34" charset="0"/>
              <a:cs typeface="Arial"/>
            </a:endParaRPr>
          </a:p>
          <a:p>
            <a:r>
              <a:rPr lang="en-US" sz="2000" b="1" dirty="0">
                <a:latin typeface="Trebuchet MS" panose="020B0603020202020204" pitchFamily="34" charset="0"/>
              </a:rPr>
              <a:t>Bridge Replacements</a:t>
            </a:r>
          </a:p>
          <a:p>
            <a:pPr marL="742950" lvl="1" indent="-285750">
              <a:buSzPct val="50000"/>
              <a:buBlip>
                <a:blip r:embed="rId3"/>
              </a:buBlip>
            </a:pPr>
            <a:r>
              <a:rPr lang="en-US" dirty="0">
                <a:latin typeface="Trebuchet MS" panose="020B0603020202020204" pitchFamily="34" charset="0"/>
              </a:rPr>
              <a:t>Elijah Drain, Wilson Drain, Phyllis Canal and Deer Flat Caldwell Canal</a:t>
            </a:r>
          </a:p>
          <a:p>
            <a:endParaRPr lang="en-US" sz="2000" dirty="0">
              <a:latin typeface="Myriad Pro" panose="020B0503030403020204" pitchFamily="34" charset="0"/>
            </a:endParaRPr>
          </a:p>
        </p:txBody>
      </p:sp>
      <p:sp>
        <p:nvSpPr>
          <p:cNvPr id="6" name="Rectangle 5"/>
          <p:cNvSpPr/>
          <p:nvPr/>
        </p:nvSpPr>
        <p:spPr>
          <a:xfrm>
            <a:off x="-1" y="920416"/>
            <a:ext cx="6448927" cy="5414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9406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EF15D-2A7C-258B-7F4C-9F7E01E14E37}"/>
              </a:ext>
            </a:extLst>
          </p:cNvPr>
          <p:cNvSpPr>
            <a:spLocks noGrp="1"/>
          </p:cNvSpPr>
          <p:nvPr>
            <p:ph type="title"/>
          </p:nvPr>
        </p:nvSpPr>
        <p:spPr>
          <a:xfrm>
            <a:off x="0" y="1"/>
            <a:ext cx="7886700" cy="584402"/>
          </a:xfrm>
        </p:spPr>
        <p:txBody>
          <a:bodyPr>
            <a:normAutofit fontScale="90000"/>
          </a:bodyPr>
          <a:lstStyle/>
          <a:p>
            <a:r>
              <a:rPr lang="en-US" sz="4000" dirty="0">
                <a:solidFill>
                  <a:schemeClr val="bg1"/>
                </a:solidFill>
                <a:latin typeface="Trebuchet MS" panose="020B0603020202020204" pitchFamily="34" charset="0"/>
              </a:rPr>
              <a:t> </a:t>
            </a:r>
            <a:r>
              <a:rPr lang="en-US" dirty="0">
                <a:solidFill>
                  <a:schemeClr val="bg1"/>
                </a:solidFill>
                <a:latin typeface="Trebuchet MS" panose="020B0603020202020204" pitchFamily="34" charset="0"/>
              </a:rPr>
              <a:t>Proposed Improvements</a:t>
            </a:r>
          </a:p>
        </p:txBody>
      </p:sp>
      <p:sp>
        <p:nvSpPr>
          <p:cNvPr id="6" name="Rectangle 5"/>
          <p:cNvSpPr/>
          <p:nvPr/>
        </p:nvSpPr>
        <p:spPr>
          <a:xfrm>
            <a:off x="-1" y="920416"/>
            <a:ext cx="6448927" cy="5414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8E5EF15D-2A7C-258B-7F4C-9F7E01E14E37}"/>
              </a:ext>
            </a:extLst>
          </p:cNvPr>
          <p:cNvSpPr txBox="1">
            <a:spLocks/>
          </p:cNvSpPr>
          <p:nvPr/>
        </p:nvSpPr>
        <p:spPr>
          <a:xfrm>
            <a:off x="-1" y="156775"/>
            <a:ext cx="5753101" cy="11688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4000" dirty="0">
                <a:solidFill>
                  <a:schemeClr val="bg1"/>
                </a:solidFill>
                <a:latin typeface="Trebuchet MS" panose="020B0603020202020204" pitchFamily="34" charset="0"/>
              </a:rPr>
              <a:t> </a:t>
            </a:r>
            <a:r>
              <a:rPr lang="en-US" sz="2800" dirty="0">
                <a:solidFill>
                  <a:schemeClr val="bg1"/>
                </a:solidFill>
                <a:latin typeface="Trebuchet MS" panose="020B0603020202020204" pitchFamily="34" charset="0"/>
              </a:rPr>
              <a:t>SH-55 Widening</a:t>
            </a:r>
          </a:p>
        </p:txBody>
      </p:sp>
      <p:pic>
        <p:nvPicPr>
          <p:cNvPr id="4" name="Picture 3"/>
          <p:cNvPicPr>
            <a:picLocks noChangeAspect="1"/>
          </p:cNvPicPr>
          <p:nvPr/>
        </p:nvPicPr>
        <p:blipFill rotWithShape="1">
          <a:blip r:embed="rId3"/>
          <a:srcRect l="2544" r="2765"/>
          <a:stretch/>
        </p:blipFill>
        <p:spPr>
          <a:xfrm>
            <a:off x="2359814" y="2931827"/>
            <a:ext cx="6038729" cy="2095939"/>
          </a:xfrm>
          <a:prstGeom prst="rect">
            <a:avLst/>
          </a:prstGeom>
        </p:spPr>
      </p:pic>
      <p:pic>
        <p:nvPicPr>
          <p:cNvPr id="8" name="Picture 7"/>
          <p:cNvPicPr>
            <a:picLocks noChangeAspect="1"/>
          </p:cNvPicPr>
          <p:nvPr/>
        </p:nvPicPr>
        <p:blipFill>
          <a:blip r:embed="rId4"/>
          <a:stretch>
            <a:fillRect/>
          </a:stretch>
        </p:blipFill>
        <p:spPr>
          <a:xfrm>
            <a:off x="124693" y="3309386"/>
            <a:ext cx="3675782" cy="1790106"/>
          </a:xfrm>
          <a:prstGeom prst="rect">
            <a:avLst/>
          </a:prstGeom>
        </p:spPr>
      </p:pic>
      <p:sp>
        <p:nvSpPr>
          <p:cNvPr id="7" name="TextBox 6">
            <a:extLst>
              <a:ext uri="{FF2B5EF4-FFF2-40B4-BE49-F238E27FC236}">
                <a16:creationId xmlns:a16="http://schemas.microsoft.com/office/drawing/2014/main" id="{2F567AB6-588E-61C9-64A9-F8615FC6A773}"/>
              </a:ext>
            </a:extLst>
          </p:cNvPr>
          <p:cNvSpPr txBox="1"/>
          <p:nvPr/>
        </p:nvSpPr>
        <p:spPr>
          <a:xfrm>
            <a:off x="504824" y="1405126"/>
            <a:ext cx="5710107" cy="3801041"/>
          </a:xfrm>
          <a:prstGeom prst="rect">
            <a:avLst/>
          </a:prstGeom>
          <a:noFill/>
        </p:spPr>
        <p:txBody>
          <a:bodyPr wrap="square" lIns="91440" tIns="45720" rIns="91440" bIns="45720" rtlCol="0" anchor="t">
            <a:spAutoFit/>
          </a:bodyPr>
          <a:lstStyle/>
          <a:p>
            <a:r>
              <a:rPr lang="en-US" sz="2000" b="1" dirty="0">
                <a:latin typeface="Trebuchet MS" panose="020B0603020202020204" pitchFamily="34" charset="0"/>
                <a:cs typeface="Arial"/>
              </a:rPr>
              <a:t>Quantities:</a:t>
            </a:r>
          </a:p>
          <a:p>
            <a:pPr marL="742950" lvl="1" indent="-285750">
              <a:lnSpc>
                <a:spcPct val="150000"/>
              </a:lnSpc>
              <a:buSzPct val="50000"/>
              <a:buBlip>
                <a:blip r:embed="rId5"/>
              </a:buBlip>
            </a:pPr>
            <a:r>
              <a:rPr lang="en-US" dirty="0">
                <a:latin typeface="Trebuchet MS" panose="020B0603020202020204" pitchFamily="34" charset="0"/>
              </a:rPr>
              <a:t>185,000 tons of granular subbase</a:t>
            </a:r>
          </a:p>
          <a:p>
            <a:pPr marL="742950" lvl="1" indent="-285750">
              <a:lnSpc>
                <a:spcPct val="150000"/>
              </a:lnSpc>
              <a:buSzPct val="50000"/>
              <a:buBlip>
                <a:blip r:embed="rId5"/>
              </a:buBlip>
            </a:pPr>
            <a:r>
              <a:rPr lang="en-US" dirty="0">
                <a:latin typeface="Trebuchet MS" panose="020B0603020202020204" pitchFamily="34" charset="0"/>
              </a:rPr>
              <a:t>210,000 tons of ¾" aggregate base </a:t>
            </a:r>
          </a:p>
          <a:p>
            <a:pPr marL="742950" lvl="1" indent="-285750">
              <a:lnSpc>
                <a:spcPct val="150000"/>
              </a:lnSpc>
              <a:buSzPct val="50000"/>
              <a:buBlip>
                <a:blip r:embed="rId5"/>
              </a:buBlip>
            </a:pPr>
            <a:r>
              <a:rPr lang="en-US" dirty="0">
                <a:latin typeface="Trebuchet MS" panose="020B0603020202020204" pitchFamily="34" charset="0"/>
              </a:rPr>
              <a:t>145,000 tons of HMA pavement </a:t>
            </a:r>
          </a:p>
          <a:p>
            <a:pPr marL="742950" lvl="1" indent="-285750">
              <a:lnSpc>
                <a:spcPct val="150000"/>
              </a:lnSpc>
              <a:buSzPct val="50000"/>
              <a:buBlip>
                <a:blip r:embed="rId5"/>
              </a:buBlip>
            </a:pPr>
            <a:r>
              <a:rPr lang="en-US" dirty="0">
                <a:latin typeface="Trebuchet MS" panose="020B0603020202020204" pitchFamily="34" charset="0"/>
              </a:rPr>
              <a:t>192,000 CY of excavation</a:t>
            </a:r>
          </a:p>
          <a:p>
            <a:pPr lvl="1">
              <a:lnSpc>
                <a:spcPct val="150000"/>
              </a:lnSpc>
              <a:buSzPct val="50000"/>
            </a:pPr>
            <a:r>
              <a:rPr lang="en-US" dirty="0">
                <a:latin typeface="Myriad Pro" panose="020B0503030403020204" pitchFamily="34" charset="0"/>
              </a:rPr>
              <a:t> </a:t>
            </a:r>
          </a:p>
          <a:p>
            <a:endParaRPr lang="en-US" sz="2800" dirty="0">
              <a:latin typeface="Myriad Pro" panose="020B0503030403020204" pitchFamily="34" charset="0"/>
              <a:cs typeface="Arial"/>
            </a:endParaRPr>
          </a:p>
          <a:p>
            <a:endParaRPr lang="en-US" sz="2000" dirty="0">
              <a:latin typeface="Myriad Pro" panose="020B0503030403020204" pitchFamily="34" charset="0"/>
              <a:cs typeface="Arial"/>
            </a:endParaRPr>
          </a:p>
          <a:p>
            <a:endParaRPr lang="en-US" dirty="0">
              <a:latin typeface="Myriad Pro" panose="020B0503030403020204" pitchFamily="34" charset="0"/>
              <a:cs typeface="Arial"/>
            </a:endParaRPr>
          </a:p>
          <a:p>
            <a:endParaRPr lang="en-US" sz="2000" dirty="0">
              <a:latin typeface="Myriad Pro" panose="020B0503030403020204" pitchFamily="34" charset="0"/>
            </a:endParaRPr>
          </a:p>
        </p:txBody>
      </p:sp>
      <p:pic>
        <p:nvPicPr>
          <p:cNvPr id="10" name="Picture 9" descr="A diagram of a path&#10;&#10;Description automatically generated">
            <a:extLst>
              <a:ext uri="{FF2B5EF4-FFF2-40B4-BE49-F238E27FC236}">
                <a16:creationId xmlns:a16="http://schemas.microsoft.com/office/drawing/2014/main" id="{6FC0D465-971A-607A-DFF5-797FCAAEDEC7}"/>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t="11833"/>
          <a:stretch/>
        </p:blipFill>
        <p:spPr>
          <a:xfrm>
            <a:off x="5753100" y="1058708"/>
            <a:ext cx="3372691" cy="2288771"/>
          </a:xfrm>
          <a:prstGeom prst="rect">
            <a:avLst/>
          </a:prstGeom>
        </p:spPr>
      </p:pic>
      <p:pic>
        <p:nvPicPr>
          <p:cNvPr id="11" name="Picture 10"/>
          <p:cNvPicPr>
            <a:picLocks noChangeAspect="1"/>
          </p:cNvPicPr>
          <p:nvPr/>
        </p:nvPicPr>
        <p:blipFill>
          <a:blip r:embed="rId7"/>
          <a:stretch>
            <a:fillRect/>
          </a:stretch>
        </p:blipFill>
        <p:spPr>
          <a:xfrm>
            <a:off x="0" y="4835343"/>
            <a:ext cx="9144000" cy="2022657"/>
          </a:xfrm>
          <a:prstGeom prst="rect">
            <a:avLst/>
          </a:prstGeom>
          <a:ln>
            <a:solidFill>
              <a:schemeClr val="tx1"/>
            </a:solidFill>
          </a:ln>
        </p:spPr>
      </p:pic>
      <p:sp>
        <p:nvSpPr>
          <p:cNvPr id="12" name="TextBox 11">
            <a:extLst>
              <a:ext uri="{FF2B5EF4-FFF2-40B4-BE49-F238E27FC236}">
                <a16:creationId xmlns:a16="http://schemas.microsoft.com/office/drawing/2014/main" id="{02F0C685-A6FA-8170-2EB4-886E77F80723}"/>
              </a:ext>
            </a:extLst>
          </p:cNvPr>
          <p:cNvSpPr txBox="1"/>
          <p:nvPr/>
        </p:nvSpPr>
        <p:spPr>
          <a:xfrm rot="16200000">
            <a:off x="1265764" y="5110493"/>
            <a:ext cx="726869" cy="215444"/>
          </a:xfrm>
          <a:prstGeom prst="rect">
            <a:avLst/>
          </a:prstGeom>
          <a:solidFill>
            <a:schemeClr val="bg1"/>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800" b="1" dirty="0">
                <a:latin typeface="Trebuchet MS" panose="020B0603020202020204" pitchFamily="34" charset="0"/>
              </a:rPr>
              <a:t>Ashland </a:t>
            </a:r>
            <a:r>
              <a:rPr lang="en-US" sz="800" b="1" dirty="0" err="1">
                <a:latin typeface="Trebuchet MS" panose="020B0603020202020204" pitchFamily="34" charset="0"/>
              </a:rPr>
              <a:t>Dr</a:t>
            </a:r>
            <a:endParaRPr lang="en-US" sz="800" b="1" dirty="0">
              <a:latin typeface="Trebuchet MS" panose="020B0603020202020204" pitchFamily="34" charset="0"/>
            </a:endParaRPr>
          </a:p>
        </p:txBody>
      </p:sp>
      <p:sp>
        <p:nvSpPr>
          <p:cNvPr id="13" name="TextBox 12">
            <a:extLst>
              <a:ext uri="{FF2B5EF4-FFF2-40B4-BE49-F238E27FC236}">
                <a16:creationId xmlns:a16="http://schemas.microsoft.com/office/drawing/2014/main" id="{02F0C685-A6FA-8170-2EB4-886E77F80723}"/>
              </a:ext>
            </a:extLst>
          </p:cNvPr>
          <p:cNvSpPr txBox="1"/>
          <p:nvPr/>
        </p:nvSpPr>
        <p:spPr>
          <a:xfrm rot="16200000">
            <a:off x="8464142" y="5048581"/>
            <a:ext cx="603043" cy="215444"/>
          </a:xfrm>
          <a:prstGeom prst="rect">
            <a:avLst/>
          </a:prstGeom>
          <a:solidFill>
            <a:schemeClr val="bg1"/>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800" b="1" dirty="0">
                <a:latin typeface="Trebuchet MS" panose="020B0603020202020204" pitchFamily="34" charset="0"/>
              </a:rPr>
              <a:t>10</a:t>
            </a:r>
            <a:r>
              <a:rPr lang="en-US" sz="800" b="1" baseline="30000" dirty="0">
                <a:latin typeface="Trebuchet MS" panose="020B0603020202020204" pitchFamily="34" charset="0"/>
              </a:rPr>
              <a:t>th</a:t>
            </a:r>
            <a:r>
              <a:rPr lang="en-US" sz="800" b="1" dirty="0">
                <a:latin typeface="Trebuchet MS" panose="020B0603020202020204" pitchFamily="34" charset="0"/>
              </a:rPr>
              <a:t> Ave</a:t>
            </a:r>
          </a:p>
        </p:txBody>
      </p:sp>
      <p:sp>
        <p:nvSpPr>
          <p:cNvPr id="14" name="TextBox 13">
            <a:extLst>
              <a:ext uri="{FF2B5EF4-FFF2-40B4-BE49-F238E27FC236}">
                <a16:creationId xmlns:a16="http://schemas.microsoft.com/office/drawing/2014/main" id="{02F0C685-A6FA-8170-2EB4-886E77F80723}"/>
              </a:ext>
            </a:extLst>
          </p:cNvPr>
          <p:cNvSpPr txBox="1"/>
          <p:nvPr/>
        </p:nvSpPr>
        <p:spPr>
          <a:xfrm>
            <a:off x="5495925" y="5382619"/>
            <a:ext cx="1098462" cy="215444"/>
          </a:xfrm>
          <a:prstGeom prst="rect">
            <a:avLst/>
          </a:prstGeom>
          <a:solidFill>
            <a:schemeClr val="bg1"/>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800" b="1" dirty="0">
                <a:latin typeface="Trebuchet MS" panose="020B0603020202020204" pitchFamily="34" charset="0"/>
              </a:rPr>
              <a:t>New frontage road</a:t>
            </a:r>
          </a:p>
        </p:txBody>
      </p:sp>
    </p:spTree>
    <p:extLst>
      <p:ext uri="{BB962C8B-B14F-4D97-AF65-F5344CB8AC3E}">
        <p14:creationId xmlns:p14="http://schemas.microsoft.com/office/powerpoint/2010/main" val="393102450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19821</TotalTime>
  <Words>1158</Words>
  <Application>Microsoft Office PowerPoint</Application>
  <PresentationFormat>On-screen Show (4:3)</PresentationFormat>
  <Paragraphs>232</Paragraphs>
  <Slides>17</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Aptos</vt:lpstr>
      <vt:lpstr>Aptos Display</vt:lpstr>
      <vt:lpstr>Arial</vt:lpstr>
      <vt:lpstr>Courier New</vt:lpstr>
      <vt:lpstr>Myriad Pro</vt:lpstr>
      <vt:lpstr>Myriad Pro Light</vt:lpstr>
      <vt:lpstr>Trebuchet MS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Proposed Improvements</vt:lpstr>
      <vt:lpstr> Proposed Improvements</vt:lpstr>
      <vt:lpstr> Proposed Improvements</vt:lpstr>
      <vt:lpstr> Proposed Improvements</vt:lpstr>
      <vt:lpstr> Proposed Improvements</vt:lpstr>
      <vt:lpstr> Proposed Improvements</vt:lpstr>
      <vt:lpstr> Traffic Impacts</vt:lpstr>
      <vt:lpstr> Adjacent Projects</vt:lpstr>
      <vt:lpstr> Construction Schedule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Curtin</dc:creator>
  <cp:lastModifiedBy>Amy Schroeder</cp:lastModifiedBy>
  <cp:revision>424</cp:revision>
  <dcterms:created xsi:type="dcterms:W3CDTF">2024-02-29T21:21:07Z</dcterms:created>
  <dcterms:modified xsi:type="dcterms:W3CDTF">2024-06-17T14:12:39Z</dcterms:modified>
</cp:coreProperties>
</file>