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45_4B954DB7.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310" r:id="rId6"/>
    <p:sldId id="323" r:id="rId7"/>
    <p:sldId id="258" r:id="rId8"/>
    <p:sldId id="325" r:id="rId9"/>
    <p:sldId id="331" r:id="rId10"/>
    <p:sldId id="330" r:id="rId11"/>
    <p:sldId id="316" r:id="rId12"/>
    <p:sldId id="317" r:id="rId13"/>
    <p:sldId id="318" r:id="rId14"/>
    <p:sldId id="319" r:id="rId15"/>
    <p:sldId id="320" r:id="rId16"/>
    <p:sldId id="324" r:id="rId17"/>
    <p:sldId id="329" r:id="rId18"/>
    <p:sldId id="32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pos="4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C4290C-30B1-F2A4-8262-60F096E35DF6}" name="Megan Jahns" initials="MJ" userId="S::Megan.Jahns@itd.Idaho.gov::2253a14a-3592-4efd-a5ca-a68826bd9044" providerId="AD"/>
  <p188:author id="{B5A18714-198C-AF76-A069-52A3A79C7F05}" name="Sky Buffat" initials="SB" userId="S::Sky.Buffat@itd.idaho.gov::a862d0a7-944b-42ec-9526-6c774c219bb7" providerId="AD"/>
  <p188:author id="{7036F679-0D55-510C-6D23-EFCD75241096}" name="Megan Jahns" initials="MJ" userId="S::megan.jahns@itd.idaho.gov::2253a14a-3592-4efd-a5ca-a68826bd9044" providerId="AD"/>
  <p188:author id="{AE5CF6DB-DA56-C7F0-98B0-628A527398CC}" name="Ellen Mattila" initials="EM" userId="S::ellen.mattila@itd.idaho.gov::827ecad3-b8ae-4971-90e0-6b4aea632fcc" providerId="AD"/>
  <p188:author id="{08919DF6-EF8F-E225-95B9-1188CEE420C0}" name="Josie Bisgard" initials="JB" userId="S::josie.bisgard@itd.idaho.gov::23077d71-5f3d-4408-9638-28fd402738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77F854-7059-43EB-B90C-115D58D027D4}" v="11" dt="2025-09-29T22:06:39.181"/>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5" d="100"/>
          <a:sy n="105" d="100"/>
        </p:scale>
        <p:origin x="1794" y="96"/>
      </p:cViewPr>
      <p:guideLst>
        <p:guide orient="horz" pos="2160"/>
        <p:guide pos="2880"/>
        <p:guide pos="456"/>
      </p:guideLst>
    </p:cSldViewPr>
  </p:slideViewPr>
  <p:notesTextViewPr>
    <p:cViewPr>
      <p:scale>
        <a:sx n="1" d="1"/>
        <a:sy n="1" d="1"/>
      </p:scale>
      <p:origin x="0" y="-3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Jahns" userId="2253a14a-3592-4efd-a5ca-a68826bd9044" providerId="ADAL" clId="{E377F854-7059-43EB-B90C-115D58D027D4}"/>
    <pc:docChg chg="undo custSel modSld">
      <pc:chgData name="Megan Jahns" userId="2253a14a-3592-4efd-a5ca-a68826bd9044" providerId="ADAL" clId="{E377F854-7059-43EB-B90C-115D58D027D4}" dt="2025-09-29T22:06:39.181" v="735" actId="14100"/>
      <pc:docMkLst>
        <pc:docMk/>
      </pc:docMkLst>
      <pc:sldChg chg="modSp mod modNotesTx">
        <pc:chgData name="Megan Jahns" userId="2253a14a-3592-4efd-a5ca-a68826bd9044" providerId="ADAL" clId="{E377F854-7059-43EB-B90C-115D58D027D4}" dt="2025-09-19T16:06:20.246" v="289" actId="20577"/>
        <pc:sldMkLst>
          <pc:docMk/>
          <pc:sldMk cId="2453048624" sldId="258"/>
        </pc:sldMkLst>
        <pc:spChg chg="mod">
          <ac:chgData name="Megan Jahns" userId="2253a14a-3592-4efd-a5ca-a68826bd9044" providerId="ADAL" clId="{E377F854-7059-43EB-B90C-115D58D027D4}" dt="2025-09-19T16:02:50.919" v="80" actId="27636"/>
          <ac:spMkLst>
            <pc:docMk/>
            <pc:sldMk cId="2453048624" sldId="258"/>
            <ac:spMk id="3" creationId="{CF937BA1-26DE-41D6-A2B1-926A5AC2C467}"/>
          </ac:spMkLst>
        </pc:spChg>
      </pc:sldChg>
      <pc:sldChg chg="modSp mod">
        <pc:chgData name="Megan Jahns" userId="2253a14a-3592-4efd-a5ca-a68826bd9044" providerId="ADAL" clId="{E377F854-7059-43EB-B90C-115D58D027D4}" dt="2025-09-19T16:02:02.855" v="31" actId="20577"/>
        <pc:sldMkLst>
          <pc:docMk/>
          <pc:sldMk cId="2893162110" sldId="310"/>
        </pc:sldMkLst>
        <pc:spChg chg="mod">
          <ac:chgData name="Megan Jahns" userId="2253a14a-3592-4efd-a5ca-a68826bd9044" providerId="ADAL" clId="{E377F854-7059-43EB-B90C-115D58D027D4}" dt="2025-09-19T16:02:02.855" v="31" actId="20577"/>
          <ac:spMkLst>
            <pc:docMk/>
            <pc:sldMk cId="2893162110" sldId="310"/>
            <ac:spMk id="3" creationId="{E9AA900F-29BD-4373-BA84-CE42C9FB7BD0}"/>
          </ac:spMkLst>
        </pc:spChg>
      </pc:sldChg>
      <pc:sldChg chg="modSp mod modNotesTx">
        <pc:chgData name="Megan Jahns" userId="2253a14a-3592-4efd-a5ca-a68826bd9044" providerId="ADAL" clId="{E377F854-7059-43EB-B90C-115D58D027D4}" dt="2025-09-19T16:08:43.652" v="670" actId="20577"/>
        <pc:sldMkLst>
          <pc:docMk/>
          <pc:sldMk cId="3836113189" sldId="316"/>
        </pc:sldMkLst>
        <pc:spChg chg="mod">
          <ac:chgData name="Megan Jahns" userId="2253a14a-3592-4efd-a5ca-a68826bd9044" providerId="ADAL" clId="{E377F854-7059-43EB-B90C-115D58D027D4}" dt="2025-09-19T16:03:41.216" v="188" actId="20577"/>
          <ac:spMkLst>
            <pc:docMk/>
            <pc:sldMk cId="3836113189" sldId="316"/>
            <ac:spMk id="3" creationId="{E28C5CFE-C649-4F6A-8117-6AE5B57E33B3}"/>
          </ac:spMkLst>
        </pc:spChg>
      </pc:sldChg>
      <pc:sldChg chg="modNotesTx">
        <pc:chgData name="Megan Jahns" userId="2253a14a-3592-4efd-a5ca-a68826bd9044" providerId="ADAL" clId="{E377F854-7059-43EB-B90C-115D58D027D4}" dt="2025-09-19T16:09:17.898" v="701" actId="20577"/>
        <pc:sldMkLst>
          <pc:docMk/>
          <pc:sldMk cId="1716110942" sldId="318"/>
        </pc:sldMkLst>
      </pc:sldChg>
      <pc:sldChg chg="modSp mod">
        <pc:chgData name="Megan Jahns" userId="2253a14a-3592-4efd-a5ca-a68826bd9044" providerId="ADAL" clId="{E377F854-7059-43EB-B90C-115D58D027D4}" dt="2025-09-19T16:02:30.124" v="54" actId="20577"/>
        <pc:sldMkLst>
          <pc:docMk/>
          <pc:sldMk cId="1240764776" sldId="323"/>
        </pc:sldMkLst>
        <pc:spChg chg="mod">
          <ac:chgData name="Megan Jahns" userId="2253a14a-3592-4efd-a5ca-a68826bd9044" providerId="ADAL" clId="{E377F854-7059-43EB-B90C-115D58D027D4}" dt="2025-09-19T16:02:30.124" v="54" actId="20577"/>
          <ac:spMkLst>
            <pc:docMk/>
            <pc:sldMk cId="1240764776" sldId="323"/>
            <ac:spMk id="3" creationId="{38275149-AD08-4D75-BDDF-3E31A9CC292A}"/>
          </ac:spMkLst>
        </pc:spChg>
      </pc:sldChg>
      <pc:sldChg chg="addSp delSp modSp mod setBg modNotesTx">
        <pc:chgData name="Megan Jahns" userId="2253a14a-3592-4efd-a5ca-a68826bd9044" providerId="ADAL" clId="{E377F854-7059-43EB-B90C-115D58D027D4}" dt="2025-09-29T22:06:39.181" v="735" actId="14100"/>
        <pc:sldMkLst>
          <pc:docMk/>
          <pc:sldMk cId="2778169509" sldId="326"/>
        </pc:sldMkLst>
        <pc:spChg chg="mod">
          <ac:chgData name="Megan Jahns" userId="2253a14a-3592-4efd-a5ca-a68826bd9044" providerId="ADAL" clId="{E377F854-7059-43EB-B90C-115D58D027D4}" dt="2025-09-29T22:05:53.027" v="709"/>
          <ac:spMkLst>
            <pc:docMk/>
            <pc:sldMk cId="2778169509" sldId="326"/>
            <ac:spMk id="2" creationId="{B3BE6AD4-ED23-4756-91D5-655F85E57943}"/>
          </ac:spMkLst>
        </pc:spChg>
        <pc:spChg chg="mod">
          <ac:chgData name="Megan Jahns" userId="2253a14a-3592-4efd-a5ca-a68826bd9044" providerId="ADAL" clId="{E377F854-7059-43EB-B90C-115D58D027D4}" dt="2025-09-29T22:05:53.027" v="709"/>
          <ac:spMkLst>
            <pc:docMk/>
            <pc:sldMk cId="2778169509" sldId="326"/>
            <ac:spMk id="3" creationId="{0B0B5838-0D42-4593-BDC4-F5C7025CD990}"/>
          </ac:spMkLst>
        </pc:spChg>
        <pc:spChg chg="add del">
          <ac:chgData name="Megan Jahns" userId="2253a14a-3592-4efd-a5ca-a68826bd9044" providerId="ADAL" clId="{E377F854-7059-43EB-B90C-115D58D027D4}" dt="2025-09-29T22:05:53.027" v="709"/>
          <ac:spMkLst>
            <pc:docMk/>
            <pc:sldMk cId="2778169509" sldId="326"/>
            <ac:spMk id="1031" creationId="{D2B783EE-0239-4717-BBEA-8C9EAC61C824}"/>
          </ac:spMkLst>
        </pc:spChg>
        <pc:spChg chg="add del">
          <ac:chgData name="Megan Jahns" userId="2253a14a-3592-4efd-a5ca-a68826bd9044" providerId="ADAL" clId="{E377F854-7059-43EB-B90C-115D58D027D4}" dt="2025-09-29T22:05:53.027" v="709"/>
          <ac:spMkLst>
            <pc:docMk/>
            <pc:sldMk cId="2778169509" sldId="326"/>
            <ac:spMk id="1033" creationId="{A7B99495-F43F-4D80-A44F-2CB4764EB90B}"/>
          </ac:spMkLst>
        </pc:spChg>
        <pc:spChg chg="add del">
          <ac:chgData name="Megan Jahns" userId="2253a14a-3592-4efd-a5ca-a68826bd9044" providerId="ADAL" clId="{E377F854-7059-43EB-B90C-115D58D027D4}" dt="2025-09-29T22:05:53.027" v="709"/>
          <ac:spMkLst>
            <pc:docMk/>
            <pc:sldMk cId="2778169509" sldId="326"/>
            <ac:spMk id="1035" creationId="{70BEB1E7-2F88-40BC-B73D-42E5B6F80BFC}"/>
          </ac:spMkLst>
        </pc:spChg>
        <pc:picChg chg="mod ord">
          <ac:chgData name="Megan Jahns" userId="2253a14a-3592-4efd-a5ca-a68826bd9044" providerId="ADAL" clId="{E377F854-7059-43EB-B90C-115D58D027D4}" dt="2025-09-29T22:05:53.027" v="709"/>
          <ac:picMkLst>
            <pc:docMk/>
            <pc:sldMk cId="2778169509" sldId="326"/>
            <ac:picMk id="4" creationId="{06EA619A-7233-4BD5-A0A5-3C4CF14102DF}"/>
          </ac:picMkLst>
        </pc:picChg>
        <pc:picChg chg="del mod">
          <ac:chgData name="Megan Jahns" userId="2253a14a-3592-4efd-a5ca-a68826bd9044" providerId="ADAL" clId="{E377F854-7059-43EB-B90C-115D58D027D4}" dt="2025-09-29T22:05:40.977" v="702" actId="478"/>
          <ac:picMkLst>
            <pc:docMk/>
            <pc:sldMk cId="2778169509" sldId="326"/>
            <ac:picMk id="5" creationId="{E5471F7A-E2C6-4E82-B0C0-16B597AEDC70}"/>
          </ac:picMkLst>
        </pc:picChg>
        <pc:picChg chg="add mod">
          <ac:chgData name="Megan Jahns" userId="2253a14a-3592-4efd-a5ca-a68826bd9044" providerId="ADAL" clId="{E377F854-7059-43EB-B90C-115D58D027D4}" dt="2025-09-29T22:06:39.181" v="735" actId="14100"/>
          <ac:picMkLst>
            <pc:docMk/>
            <pc:sldMk cId="2778169509" sldId="326"/>
            <ac:picMk id="1026" creationId="{FF704CFD-401E-60B1-2AD5-504F8E60F896}"/>
          </ac:picMkLst>
        </pc:picChg>
      </pc:sldChg>
    </pc:docChg>
  </pc:docChgLst>
</pc:chgInfo>
</file>

<file path=ppt/comments/modernComment_145_4B954DB7.xml><?xml version="1.0" encoding="utf-8"?>
<p188:cmLst xmlns:a="http://schemas.openxmlformats.org/drawingml/2006/main" xmlns:r="http://schemas.openxmlformats.org/officeDocument/2006/relationships" xmlns:p188="http://schemas.microsoft.com/office/powerpoint/2018/8/main">
  <p188:cm id="{E98B571A-B79B-4692-B123-E3A41A660893}" authorId="{AE5CF6DB-DA56-C7F0-98B0-628A527398CC}" status="resolved" created="2024-08-23T14:14:18.622" complete="100000">
    <pc:sldMkLst xmlns:pc="http://schemas.microsoft.com/office/powerpoint/2013/main/command">
      <pc:docMk/>
      <pc:sldMk cId="1268075959" sldId="325"/>
    </pc:sldMkLst>
    <p188:replyLst>
      <p188:reply id="{CA9FBB63-F241-4298-82B8-1914DA4A65CF}" authorId="{AE5CF6DB-DA56-C7F0-98B0-628A527398CC}" created="2024-08-23T14:14:39.185">
        <p188:txBody>
          <a:bodyPr/>
          <a:lstStyle/>
          <a:p>
            <a:r>
              <a:rPr lang="en-US"/>
              <a:t>[@Megan Jahns] </a:t>
            </a:r>
          </a:p>
        </p188:txBody>
      </p188:reply>
      <p188:reply id="{3C054BA0-E334-4789-9723-95F9842480DA}" authorId="{B5A18714-198C-AF76-A069-52A3A79C7F05}" created="2024-08-30T15:55:55.394">
        <p188:txBody>
          <a:bodyPr/>
          <a:lstStyle/>
          <a:p>
            <a:r>
              <a:rPr lang="en-US"/>
              <a:t>A pic of the app thumbnail in the App Store would be helpful on this slide ☺️ </a:t>
            </a:r>
          </a:p>
        </p188:txBody>
      </p188:reply>
      <p188:reply id="{910AF01C-D1ED-4AB1-A8C0-458E959AF0BB}" authorId="{7036F679-0D55-510C-6D23-EFCD75241096}" created="2024-08-30T17:11:13.449">
        <p188:txBody>
          <a:bodyPr/>
          <a:lstStyle/>
          <a:p>
            <a:r>
              <a:rPr lang="en-US"/>
              <a:t>Good idea! Added.</a:t>
            </a:r>
          </a:p>
        </p188:txBody>
      </p188:reply>
    </p188:replyLst>
    <p188:txBody>
      <a:bodyPr/>
      <a:lstStyle/>
      <a:p>
        <a:r>
          <a:rPr lang="en-US"/>
          <a:t>I would add the 511 bullets that Heather created for the SNOW group. 
What is it?​
​
Idaho 511 is an app that provides real-time traffic updates, road conditions, and alerts to help drivers plan their routes safely.​
​
​
You can use the system 3 different ways by:​
​
 calling 511 from anywhere within Idaho​
 ​
 Visiting the website at http://511.idaho.gov/​
 ​
 Downloading the Idaho 511 app to any smart device</a:t>
        </a:r>
      </a:p>
    </p188:txBody>
    <p188:extLst>
      <p:ext xmlns:p="http://schemas.openxmlformats.org/presentationml/2006/main" uri="{57CB4572-C831-44C2-8A1C-0ADB6CCDFE69}">
        <p223:reactions xmlns:p223="http://schemas.microsoft.com/office/powerpoint/2022/03/main">
          <p223:rxn type="👍">
            <p223:instance time="2024-08-30T15:38:45.225" authorId="{7036F679-0D55-510C-6D23-EFCD75241096}"/>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8C5D5-AA68-4915-8DB6-E35A0A052276}" type="datetimeFigureOut">
              <a:rPr lang="en-US" smtClean="0"/>
              <a:t>9/29/2025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6142E-1DB6-45A4-8581-79420EB001E0}" type="slidenum">
              <a:rPr lang="en-US" smtClean="0"/>
              <a:t>‹#›</a:t>
            </a:fld>
            <a:endParaRPr lang="en-US"/>
          </a:p>
        </p:txBody>
      </p:sp>
    </p:spTree>
    <p:extLst>
      <p:ext uri="{BB962C8B-B14F-4D97-AF65-F5344CB8AC3E}">
        <p14:creationId xmlns:p14="http://schemas.microsoft.com/office/powerpoint/2010/main" val="4043952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Today we are going to talk about winter safety and how everyone can stay safe while traveling. Then we will participate in a special contest put on by the Idaho Transportation Department, which keeps highways and interstates safe and open for travel. </a:t>
            </a:r>
          </a:p>
        </p:txBody>
      </p:sp>
      <p:sp>
        <p:nvSpPr>
          <p:cNvPr id="4" name="Slide Number Placeholder 3"/>
          <p:cNvSpPr>
            <a:spLocks noGrp="1"/>
          </p:cNvSpPr>
          <p:nvPr>
            <p:ph type="sldNum" sz="quarter" idx="5"/>
          </p:nvPr>
        </p:nvSpPr>
        <p:spPr/>
        <p:txBody>
          <a:bodyPr/>
          <a:lstStyle/>
          <a:p>
            <a:fld id="{CAC6142E-1DB6-45A4-8581-79420EB001E0}" type="slidenum">
              <a:rPr lang="en-US" smtClean="0"/>
              <a:t>1</a:t>
            </a:fld>
            <a:endParaRPr lang="en-US"/>
          </a:p>
        </p:txBody>
      </p:sp>
    </p:spTree>
    <p:extLst>
      <p:ext uri="{BB962C8B-B14F-4D97-AF65-F5344CB8AC3E}">
        <p14:creationId xmlns:p14="http://schemas.microsoft.com/office/powerpoint/2010/main" val="2527842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Don't crowd the plow! Give them room to work. </a:t>
            </a:r>
          </a:p>
          <a:p>
            <a:r>
              <a:rPr lang="en-US" dirty="0">
                <a:ea typeface="Calibri"/>
                <a:cs typeface="Calibri"/>
              </a:rPr>
              <a:t>If you're approaching a plow like the red car, don't hog the center line – scoot over so the plow can clear the middle of the road too.</a:t>
            </a:r>
            <a:endParaRPr lang="en-US" dirty="0"/>
          </a:p>
          <a:p>
            <a:r>
              <a:rPr lang="en-US" dirty="0">
                <a:ea typeface="Calibri"/>
                <a:cs typeface="Calibri"/>
              </a:rPr>
              <a:t>If you're following a plow like the green car, stay back so you have time to stop if you need to. </a:t>
            </a:r>
          </a:p>
        </p:txBody>
      </p:sp>
      <p:sp>
        <p:nvSpPr>
          <p:cNvPr id="4" name="Slide Number Placeholder 3"/>
          <p:cNvSpPr>
            <a:spLocks noGrp="1"/>
          </p:cNvSpPr>
          <p:nvPr>
            <p:ph type="sldNum" sz="quarter" idx="5"/>
          </p:nvPr>
        </p:nvSpPr>
        <p:spPr/>
        <p:txBody>
          <a:bodyPr/>
          <a:lstStyle/>
          <a:p>
            <a:fld id="{CAC6142E-1DB6-45A4-8581-79420EB001E0}" type="slidenum">
              <a:rPr lang="en-US" smtClean="0"/>
              <a:t>10</a:t>
            </a:fld>
            <a:endParaRPr lang="en-US"/>
          </a:p>
        </p:txBody>
      </p:sp>
    </p:spTree>
    <p:extLst>
      <p:ext uri="{BB962C8B-B14F-4D97-AF65-F5344CB8AC3E}">
        <p14:creationId xmlns:p14="http://schemas.microsoft.com/office/powerpoint/2010/main" val="1195727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Here's another reason to not hog the center line. Plows take up the entire lane, with the front plow measuring at 12 feet wide. Also notice the wing plow on the side of the truck that is 10 feet long. These plows need space to get the job done!</a:t>
            </a:r>
          </a:p>
        </p:txBody>
      </p:sp>
      <p:sp>
        <p:nvSpPr>
          <p:cNvPr id="4" name="Slide Number Placeholder 3"/>
          <p:cNvSpPr>
            <a:spLocks noGrp="1"/>
          </p:cNvSpPr>
          <p:nvPr>
            <p:ph type="sldNum" sz="quarter" idx="5"/>
          </p:nvPr>
        </p:nvSpPr>
        <p:spPr/>
        <p:txBody>
          <a:bodyPr/>
          <a:lstStyle/>
          <a:p>
            <a:fld id="{CAC6142E-1DB6-45A4-8581-79420EB001E0}" type="slidenum">
              <a:rPr lang="en-US" smtClean="0"/>
              <a:t>11</a:t>
            </a:fld>
            <a:endParaRPr lang="en-US"/>
          </a:p>
        </p:txBody>
      </p:sp>
    </p:spTree>
    <p:extLst>
      <p:ext uri="{BB962C8B-B14F-4D97-AF65-F5344CB8AC3E}">
        <p14:creationId xmlns:p14="http://schemas.microsoft.com/office/powerpoint/2010/main" val="1139894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Again, here's that wing plow, but from behind, how you normally see it. While the wing plow will have lights and flags to remind you it's there, it's can be hard to see during storms as the snow gets pushed up and over the blade. This is why you don't pass on the right – if you do, there's a good chance you'll run into the wing plow on the right side and possibly get hurt. </a:t>
            </a:r>
          </a:p>
        </p:txBody>
      </p:sp>
      <p:sp>
        <p:nvSpPr>
          <p:cNvPr id="4" name="Slide Number Placeholder 3"/>
          <p:cNvSpPr>
            <a:spLocks noGrp="1"/>
          </p:cNvSpPr>
          <p:nvPr>
            <p:ph type="sldNum" sz="quarter" idx="5"/>
          </p:nvPr>
        </p:nvSpPr>
        <p:spPr/>
        <p:txBody>
          <a:bodyPr/>
          <a:lstStyle/>
          <a:p>
            <a:fld id="{CAC6142E-1DB6-45A4-8581-79420EB001E0}" type="slidenum">
              <a:rPr lang="en-US" smtClean="0"/>
              <a:t>12</a:t>
            </a:fld>
            <a:endParaRPr lang="en-US"/>
          </a:p>
        </p:txBody>
      </p:sp>
    </p:spTree>
    <p:extLst>
      <p:ext uri="{BB962C8B-B14F-4D97-AF65-F5344CB8AC3E}">
        <p14:creationId xmlns:p14="http://schemas.microsoft.com/office/powerpoint/2010/main" val="3290158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Even though you can't see them, the people in the plows are just like you. Help them get home safely by remembering all of these tips and sharing them with others. </a:t>
            </a:r>
          </a:p>
        </p:txBody>
      </p:sp>
      <p:sp>
        <p:nvSpPr>
          <p:cNvPr id="4" name="Slide Number Placeholder 3"/>
          <p:cNvSpPr>
            <a:spLocks noGrp="1"/>
          </p:cNvSpPr>
          <p:nvPr>
            <p:ph type="sldNum" sz="quarter" idx="5"/>
          </p:nvPr>
        </p:nvSpPr>
        <p:spPr/>
        <p:txBody>
          <a:bodyPr/>
          <a:lstStyle/>
          <a:p>
            <a:fld id="{CAC6142E-1DB6-45A4-8581-79420EB001E0}" type="slidenum">
              <a:rPr lang="en-US" smtClean="0"/>
              <a:t>13</a:t>
            </a:fld>
            <a:endParaRPr lang="en-US"/>
          </a:p>
        </p:txBody>
      </p:sp>
    </p:spTree>
    <p:extLst>
      <p:ext uri="{BB962C8B-B14F-4D97-AF65-F5344CB8AC3E}">
        <p14:creationId xmlns:p14="http://schemas.microsoft.com/office/powerpoint/2010/main" val="3057303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Play the 25-second video to summarize all the tips. </a:t>
            </a:r>
            <a:endParaRPr lang="en-US" dirty="0"/>
          </a:p>
          <a:p>
            <a:r>
              <a:rPr lang="en-US" dirty="0"/>
              <a:t>https://youtu.be/Ya0YH0q5Z9Y</a:t>
            </a:r>
          </a:p>
        </p:txBody>
      </p:sp>
      <p:sp>
        <p:nvSpPr>
          <p:cNvPr id="4" name="Slide Number Placeholder 3"/>
          <p:cNvSpPr>
            <a:spLocks noGrp="1"/>
          </p:cNvSpPr>
          <p:nvPr>
            <p:ph type="sldNum" sz="quarter" idx="5"/>
          </p:nvPr>
        </p:nvSpPr>
        <p:spPr/>
        <p:txBody>
          <a:bodyPr/>
          <a:lstStyle/>
          <a:p>
            <a:fld id="{CAC6142E-1DB6-45A4-8581-79420EB001E0}" type="slidenum">
              <a:rPr lang="en-US" smtClean="0"/>
              <a:t>14</a:t>
            </a:fld>
            <a:endParaRPr lang="en-US"/>
          </a:p>
        </p:txBody>
      </p:sp>
    </p:spTree>
    <p:extLst>
      <p:ext uri="{BB962C8B-B14F-4D97-AF65-F5344CB8AC3E}">
        <p14:creationId xmlns:p14="http://schemas.microsoft.com/office/powerpoint/2010/main" val="2637480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Now that we know how to be safe around plows, let's pick a name! </a:t>
            </a:r>
          </a:p>
          <a:p>
            <a:r>
              <a:rPr lang="en-US" dirty="0">
                <a:ea typeface="Calibri"/>
                <a:cs typeface="Calibri"/>
              </a:rPr>
              <a:t>Names have to be 15 characters or less to fit on the plow. We only get to pick one name, and we have to do it by the end of October. Then at the end of the year we'll find out if we won, and our named plow will visit the school!</a:t>
            </a:r>
          </a:p>
        </p:txBody>
      </p:sp>
      <p:sp>
        <p:nvSpPr>
          <p:cNvPr id="4" name="Slide Number Placeholder 3"/>
          <p:cNvSpPr>
            <a:spLocks noGrp="1"/>
          </p:cNvSpPr>
          <p:nvPr>
            <p:ph type="sldNum" sz="quarter" idx="5"/>
          </p:nvPr>
        </p:nvSpPr>
        <p:spPr/>
        <p:txBody>
          <a:bodyPr/>
          <a:lstStyle/>
          <a:p>
            <a:fld id="{CAC6142E-1DB6-45A4-8581-79420EB001E0}" type="slidenum">
              <a:rPr lang="en-US" smtClean="0"/>
              <a:t>15</a:t>
            </a:fld>
            <a:endParaRPr lang="en-US"/>
          </a:p>
        </p:txBody>
      </p:sp>
    </p:spTree>
    <p:extLst>
      <p:ext uri="{BB962C8B-B14F-4D97-AF65-F5344CB8AC3E}">
        <p14:creationId xmlns:p14="http://schemas.microsoft.com/office/powerpoint/2010/main" val="78960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You may not have thought about it, but you probably drive, walk or bike somewhere every day. Highways are important so people like you can get where you need to go, when you need to go. </a:t>
            </a:r>
          </a:p>
          <a:p>
            <a:r>
              <a:rPr lang="en-US" dirty="0">
                <a:ea typeface="Calibri"/>
                <a:cs typeface="Calibri"/>
              </a:rPr>
              <a:t>Highways are also used to transport things like groceries that we need every day. </a:t>
            </a:r>
          </a:p>
          <a:p>
            <a:r>
              <a:rPr lang="en-US" dirty="0">
                <a:ea typeface="Calibri"/>
                <a:cs typeface="Calibri"/>
              </a:rPr>
              <a:t>They make sure first responders can get to emergencies quickly so they can help people. </a:t>
            </a:r>
          </a:p>
          <a:p>
            <a:r>
              <a:rPr lang="en-US" dirty="0">
                <a:ea typeface="Calibri"/>
                <a:cs typeface="Calibri"/>
              </a:rPr>
              <a:t>With all that in mind, there are many agencies like the Idaho Transportation Department that work hard to keep roads safe and snow-free in the winter during storms by using snowplows. </a:t>
            </a:r>
          </a:p>
        </p:txBody>
      </p:sp>
      <p:sp>
        <p:nvSpPr>
          <p:cNvPr id="4" name="Slide Number Placeholder 3"/>
          <p:cNvSpPr>
            <a:spLocks noGrp="1"/>
          </p:cNvSpPr>
          <p:nvPr>
            <p:ph type="sldNum" sz="quarter" idx="5"/>
          </p:nvPr>
        </p:nvSpPr>
        <p:spPr/>
        <p:txBody>
          <a:bodyPr/>
          <a:lstStyle/>
          <a:p>
            <a:fld id="{CAC6142E-1DB6-45A4-8581-79420EB001E0}" type="slidenum">
              <a:rPr lang="en-US" smtClean="0"/>
              <a:t>2</a:t>
            </a:fld>
            <a:endParaRPr lang="en-US"/>
          </a:p>
        </p:txBody>
      </p:sp>
    </p:spTree>
    <p:extLst>
      <p:ext uri="{BB962C8B-B14F-4D97-AF65-F5344CB8AC3E}">
        <p14:creationId xmlns:p14="http://schemas.microsoft.com/office/powerpoint/2010/main" val="372640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year our classroom has been invited to learn about how to be safe around plows as they keep our roads clear of snow. </a:t>
            </a:r>
          </a:p>
          <a:p>
            <a:r>
              <a:rPr lang="en-US" dirty="0">
                <a:ea typeface="Calibri"/>
                <a:cs typeface="Calibri"/>
              </a:rPr>
              <a:t>Then we'll get to pick a name as a group so that everyone remembers to be safe on the road. </a:t>
            </a:r>
          </a:p>
          <a:p>
            <a:r>
              <a:rPr lang="en-US" dirty="0">
                <a:ea typeface="Calibri"/>
                <a:cs typeface="Calibri"/>
              </a:rPr>
              <a:t>Of all the names submitted by classrooms like ours, only two will be picked and given to plows in our area. </a:t>
            </a:r>
          </a:p>
          <a:p>
            <a:r>
              <a:rPr lang="en-US" dirty="0">
                <a:ea typeface="Calibri"/>
                <a:cs typeface="Calibri"/>
              </a:rPr>
              <a:t>We'll pick our name by the end of the month, and we'll hear back by the end of the year if our name was chosen. </a:t>
            </a:r>
          </a:p>
        </p:txBody>
      </p:sp>
      <p:sp>
        <p:nvSpPr>
          <p:cNvPr id="4" name="Slide Number Placeholder 3"/>
          <p:cNvSpPr>
            <a:spLocks noGrp="1"/>
          </p:cNvSpPr>
          <p:nvPr>
            <p:ph type="sldNum" sz="quarter" idx="5"/>
          </p:nvPr>
        </p:nvSpPr>
        <p:spPr/>
        <p:txBody>
          <a:bodyPr/>
          <a:lstStyle/>
          <a:p>
            <a:fld id="{CAC6142E-1DB6-45A4-8581-79420EB001E0}" type="slidenum">
              <a:rPr lang="en-US" smtClean="0"/>
              <a:t>3</a:t>
            </a:fld>
            <a:endParaRPr lang="en-US"/>
          </a:p>
        </p:txBody>
      </p:sp>
    </p:spTree>
    <p:extLst>
      <p:ext uri="{BB962C8B-B14F-4D97-AF65-F5344CB8AC3E}">
        <p14:creationId xmlns:p14="http://schemas.microsoft.com/office/powerpoint/2010/main" val="153693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Drivers use trucks with plows to keep snow off the road. </a:t>
            </a:r>
          </a:p>
          <a:p>
            <a:r>
              <a:rPr lang="en-US" dirty="0">
                <a:ea typeface="Calibri"/>
                <a:cs typeface="Calibri"/>
              </a:rPr>
              <a:t>There are more than 425 plows in Idaho keeping highways and interstates snow-free. </a:t>
            </a:r>
          </a:p>
          <a:p>
            <a:r>
              <a:rPr lang="en-US" dirty="0">
                <a:ea typeface="Calibri"/>
                <a:cs typeface="Calibri"/>
              </a:rPr>
              <a:t>Even with that many plows, it's hard to keep up during big storms, so you can also use the app 511 to know when roads are covered in snow or even closed. </a:t>
            </a:r>
          </a:p>
        </p:txBody>
      </p:sp>
      <p:sp>
        <p:nvSpPr>
          <p:cNvPr id="4" name="Slide Number Placeholder 3"/>
          <p:cNvSpPr>
            <a:spLocks noGrp="1"/>
          </p:cNvSpPr>
          <p:nvPr>
            <p:ph type="sldNum" sz="quarter" idx="5"/>
          </p:nvPr>
        </p:nvSpPr>
        <p:spPr/>
        <p:txBody>
          <a:bodyPr/>
          <a:lstStyle/>
          <a:p>
            <a:fld id="{CAC6142E-1DB6-45A4-8581-79420EB001E0}" type="slidenum">
              <a:rPr lang="en-US" smtClean="0"/>
              <a:t>4</a:t>
            </a:fld>
            <a:endParaRPr lang="en-US"/>
          </a:p>
        </p:txBody>
      </p:sp>
    </p:spTree>
    <p:extLst>
      <p:ext uri="{BB962C8B-B14F-4D97-AF65-F5344CB8AC3E}">
        <p14:creationId xmlns:p14="http://schemas.microsoft.com/office/powerpoint/2010/main" val="90839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511 is a resource that is available 24/7 for travelers to learn about traffic and road conditions, as well as receive alerts, so people can plan for safe trips. </a:t>
            </a:r>
            <a:endParaRPr lang="en-US">
              <a:ea typeface="Calibri"/>
              <a:cs typeface="Calibri"/>
            </a:endParaRPr>
          </a:p>
          <a:p>
            <a:r>
              <a:rPr lang="en-US"/>
              <a:t>It’s an app you can download, a website you can visit and a phone number you can call. </a:t>
            </a:r>
            <a:endParaRPr lang="en-US">
              <a:ea typeface="Calibri"/>
              <a:cs typeface="Calibri"/>
            </a:endParaRPr>
          </a:p>
          <a:p>
            <a:r>
              <a:rPr lang="en-US">
                <a:ea typeface="Calibri"/>
                <a:cs typeface="Calibri"/>
              </a:rPr>
              <a:t>There are cameras all across the state so you can actually see in real time what conditions are like. Conditions are updated at all hours of the day and night. </a:t>
            </a:r>
            <a:endParaRPr lang="en-US"/>
          </a:p>
        </p:txBody>
      </p:sp>
      <p:sp>
        <p:nvSpPr>
          <p:cNvPr id="4" name="Slide Number Placeholder 3"/>
          <p:cNvSpPr>
            <a:spLocks noGrp="1"/>
          </p:cNvSpPr>
          <p:nvPr>
            <p:ph type="sldNum" sz="quarter" idx="5"/>
          </p:nvPr>
        </p:nvSpPr>
        <p:spPr/>
        <p:txBody>
          <a:bodyPr/>
          <a:lstStyle/>
          <a:p>
            <a:fld id="{CAC6142E-1DB6-45A4-8581-79420EB001E0}" type="slidenum">
              <a:rPr lang="en-US" smtClean="0"/>
              <a:t>5</a:t>
            </a:fld>
            <a:endParaRPr lang="en-US"/>
          </a:p>
        </p:txBody>
      </p:sp>
    </p:spTree>
    <p:extLst>
      <p:ext uri="{BB962C8B-B14F-4D97-AF65-F5344CB8AC3E}">
        <p14:creationId xmlns:p14="http://schemas.microsoft.com/office/powerpoint/2010/main" val="1300452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Checking 511 is the #1 top tip for traveling safely in the winter. </a:t>
            </a:r>
          </a:p>
          <a:p>
            <a:r>
              <a:rPr lang="en-US" dirty="0">
                <a:ea typeface="Calibri"/>
                <a:cs typeface="Calibri"/>
              </a:rPr>
              <a:t>You should also have an emergency kit in your car in case you get stuck – we'll talk about that more on the next slide. </a:t>
            </a:r>
          </a:p>
          <a:p>
            <a:r>
              <a:rPr lang="en-US" dirty="0">
                <a:ea typeface="Calibri"/>
                <a:cs typeface="Calibri"/>
              </a:rPr>
              <a:t>In winter, roads can be wet or icy, so it's important to remember to slow down so you have more distance to stop if needed. Remember, bridges and overpasses are the first to get icy. </a:t>
            </a:r>
          </a:p>
          <a:p>
            <a:r>
              <a:rPr lang="en-US" dirty="0">
                <a:ea typeface="Calibri"/>
                <a:cs typeface="Calibri"/>
              </a:rPr>
              <a:t>Don't use cruise control if roads are slick. </a:t>
            </a:r>
          </a:p>
          <a:p>
            <a:r>
              <a:rPr lang="en-US" dirty="0">
                <a:ea typeface="Calibri"/>
                <a:cs typeface="Calibri"/>
              </a:rPr>
              <a:t>If you do slide, stay calm, brake very gently and turn your wheel in the direction of the skid. Try not to overcorrect. </a:t>
            </a:r>
          </a:p>
          <a:p>
            <a:r>
              <a:rPr lang="en-US" dirty="0">
                <a:ea typeface="Calibri"/>
                <a:cs typeface="Calibri"/>
              </a:rPr>
              <a:t>To make sure you can see, clear your windshield completely of snow and ice. Make sure you have enough washer fluid too. </a:t>
            </a:r>
          </a:p>
          <a:p>
            <a:r>
              <a:rPr lang="en-US" dirty="0">
                <a:ea typeface="Calibri"/>
                <a:cs typeface="Calibri"/>
              </a:rPr>
              <a:t>Learn how to use chains and carry them with you. </a:t>
            </a:r>
          </a:p>
          <a:p>
            <a:r>
              <a:rPr lang="en-US" dirty="0">
                <a:ea typeface="Calibri"/>
                <a:cs typeface="Calibri"/>
              </a:rPr>
              <a:t>Let someone know of your travel plans, especially if you'll be driving through areas without cell service. </a:t>
            </a:r>
          </a:p>
          <a:p>
            <a:r>
              <a:rPr lang="en-US" dirty="0">
                <a:ea typeface="Calibri"/>
                <a:cs typeface="Calibri"/>
              </a:rPr>
              <a:t>Give snowplow drivers room to work. We'll go over in more detail what this means. </a:t>
            </a:r>
          </a:p>
          <a:p>
            <a:r>
              <a:rPr lang="en-US" dirty="0">
                <a:ea typeface="Calibri"/>
                <a:cs typeface="Calibri"/>
              </a:rPr>
              <a:t>Like always, wear your seatbelt, put away distractions so you can be engaged and drive for conditions. </a:t>
            </a:r>
          </a:p>
        </p:txBody>
      </p:sp>
      <p:sp>
        <p:nvSpPr>
          <p:cNvPr id="4" name="Slide Number Placeholder 3"/>
          <p:cNvSpPr>
            <a:spLocks noGrp="1"/>
          </p:cNvSpPr>
          <p:nvPr>
            <p:ph type="sldNum" sz="quarter" idx="5"/>
          </p:nvPr>
        </p:nvSpPr>
        <p:spPr/>
        <p:txBody>
          <a:bodyPr/>
          <a:lstStyle/>
          <a:p>
            <a:fld id="{CAC6142E-1DB6-45A4-8581-79420EB001E0}" type="slidenum">
              <a:rPr lang="en-US" smtClean="0"/>
              <a:t>6</a:t>
            </a:fld>
            <a:endParaRPr lang="en-US"/>
          </a:p>
        </p:txBody>
      </p:sp>
    </p:spTree>
    <p:extLst>
      <p:ext uri="{BB962C8B-B14F-4D97-AF65-F5344CB8AC3E}">
        <p14:creationId xmlns:p14="http://schemas.microsoft.com/office/powerpoint/2010/main" val="251400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are some suggested items to keep in your car: flashlight, first aid kit, a small shovel, jumper cables, ice scraper, flares, kitty litter, extra winter clothing and boots, water and snacks, extra gas, plenty of windshield washer fluid, phone charger, tire chains and a blanket. </a:t>
            </a:r>
          </a:p>
        </p:txBody>
      </p:sp>
      <p:sp>
        <p:nvSpPr>
          <p:cNvPr id="4" name="Slide Number Placeholder 3"/>
          <p:cNvSpPr>
            <a:spLocks noGrp="1"/>
          </p:cNvSpPr>
          <p:nvPr>
            <p:ph type="sldNum" sz="quarter" idx="5"/>
          </p:nvPr>
        </p:nvSpPr>
        <p:spPr/>
        <p:txBody>
          <a:bodyPr/>
          <a:lstStyle/>
          <a:p>
            <a:fld id="{CAC6142E-1DB6-45A4-8581-79420EB001E0}" type="slidenum">
              <a:rPr lang="en-US" smtClean="0"/>
              <a:t>7</a:t>
            </a:fld>
            <a:endParaRPr lang="en-US"/>
          </a:p>
        </p:txBody>
      </p:sp>
    </p:spTree>
    <p:extLst>
      <p:ext uri="{BB962C8B-B14F-4D97-AF65-F5344CB8AC3E}">
        <p14:creationId xmlns:p14="http://schemas.microsoft.com/office/powerpoint/2010/main" val="26984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Once you start driving and see plows, it’s important to know what it’s like to drive these big machines.</a:t>
            </a:r>
          </a:p>
          <a:p>
            <a:r>
              <a:rPr lang="en-US" dirty="0">
                <a:ea typeface="Calibri"/>
                <a:cs typeface="Calibri"/>
              </a:rPr>
              <a:t>Most people think the scariest thing about being a plow driver is the weather, but sharing the road with other drivers can be scary too, especially when they’re looking at their phones instead of the road or driving too fast.</a:t>
            </a:r>
          </a:p>
          <a:p>
            <a:r>
              <a:rPr lang="en-US" dirty="0">
                <a:ea typeface="Calibri"/>
                <a:cs typeface="Calibri"/>
              </a:rPr>
              <a:t>Just like you, plow drivers want to get home safely to their families – let's talk about what to do, and what not to do, around plows when we see them on the road. </a:t>
            </a:r>
          </a:p>
        </p:txBody>
      </p:sp>
      <p:sp>
        <p:nvSpPr>
          <p:cNvPr id="4" name="Slide Number Placeholder 3"/>
          <p:cNvSpPr>
            <a:spLocks noGrp="1"/>
          </p:cNvSpPr>
          <p:nvPr>
            <p:ph type="sldNum" sz="quarter" idx="5"/>
          </p:nvPr>
        </p:nvSpPr>
        <p:spPr/>
        <p:txBody>
          <a:bodyPr/>
          <a:lstStyle/>
          <a:p>
            <a:fld id="{CAC6142E-1DB6-45A4-8581-79420EB001E0}" type="slidenum">
              <a:rPr lang="en-US" smtClean="0"/>
              <a:t>8</a:t>
            </a:fld>
            <a:endParaRPr lang="en-US"/>
          </a:p>
        </p:txBody>
      </p:sp>
    </p:spTree>
    <p:extLst>
      <p:ext uri="{BB962C8B-B14F-4D97-AF65-F5344CB8AC3E}">
        <p14:creationId xmlns:p14="http://schemas.microsoft.com/office/powerpoint/2010/main" val="62967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Stay behind the plow - the road is always nicer (and safer) when the snow has been pushed off. </a:t>
            </a:r>
          </a:p>
        </p:txBody>
      </p:sp>
      <p:sp>
        <p:nvSpPr>
          <p:cNvPr id="4" name="Slide Number Placeholder 3"/>
          <p:cNvSpPr>
            <a:spLocks noGrp="1"/>
          </p:cNvSpPr>
          <p:nvPr>
            <p:ph type="sldNum" sz="quarter" idx="5"/>
          </p:nvPr>
        </p:nvSpPr>
        <p:spPr/>
        <p:txBody>
          <a:bodyPr/>
          <a:lstStyle/>
          <a:p>
            <a:fld id="{CAC6142E-1DB6-45A4-8581-79420EB001E0}" type="slidenum">
              <a:rPr lang="en-US" smtClean="0"/>
              <a:t>9</a:t>
            </a:fld>
            <a:endParaRPr lang="en-US"/>
          </a:p>
        </p:txBody>
      </p:sp>
    </p:spTree>
    <p:extLst>
      <p:ext uri="{BB962C8B-B14F-4D97-AF65-F5344CB8AC3E}">
        <p14:creationId xmlns:p14="http://schemas.microsoft.com/office/powerpoint/2010/main" val="2354721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2" name="Title 1"/>
          <p:cNvSpPr>
            <a:spLocks noGrp="1"/>
          </p:cNvSpPr>
          <p:nvPr>
            <p:ph type="ctrTitle"/>
          </p:nvPr>
        </p:nvSpPr>
        <p:spPr>
          <a:xfrm>
            <a:off x="685800" y="2333848"/>
            <a:ext cx="7772400" cy="2387600"/>
          </a:xfrm>
        </p:spPr>
        <p:txBody>
          <a:bodyPr anchor="b">
            <a:normAutofit/>
          </a:bodyPr>
          <a:lstStyle>
            <a:lvl1pPr algn="ct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696686" y="4740953"/>
            <a:ext cx="7818664" cy="1655762"/>
          </a:xfrm>
        </p:spPr>
        <p:txBody>
          <a:bodyPr>
            <a:normAutofit/>
          </a:bodyPr>
          <a:lstStyle>
            <a:lvl1pPr marL="0" indent="0" algn="ctr">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026400" y="6356351"/>
            <a:ext cx="488950" cy="365125"/>
          </a:xfrm>
        </p:spPr>
        <p:txBody>
          <a:bodyPr/>
          <a:lstStyle>
            <a:lvl1pPr>
              <a:defRPr>
                <a:solidFill>
                  <a:schemeClr val="bg1"/>
                </a:solidFill>
              </a:defRPr>
            </a:lvl1pPr>
          </a:lstStyle>
          <a:p>
            <a:fld id="{3D46EECE-B88B-4A4A-9A09-ED9127E550A8}" type="slidenum">
              <a:rPr lang="en-US" smtClean="0"/>
              <a:pPr/>
              <a:t>‹#›</a:t>
            </a:fld>
            <a:endParaRPr lang="en-US"/>
          </a:p>
        </p:txBody>
      </p:sp>
    </p:spTree>
    <p:extLst>
      <p:ext uri="{BB962C8B-B14F-4D97-AF65-F5344CB8AC3E}">
        <p14:creationId xmlns:p14="http://schemas.microsoft.com/office/powerpoint/2010/main" val="344458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5741" y="2794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 y="0"/>
            <a:ext cx="5740401" cy="6210300"/>
          </a:xfrm>
          <a:solidFill>
            <a:schemeClr val="tx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925741" y="18796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28483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73523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89314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78067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4833261"/>
            <a:ext cx="3744912" cy="1197884"/>
          </a:xfrm>
        </p:spPr>
        <p:txBody>
          <a:bodyPr anchor="b">
            <a:no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470400" y="5201786"/>
            <a:ext cx="4141788" cy="661308"/>
          </a:xfrm>
        </p:spPr>
        <p:txBody>
          <a:bodyPr>
            <a:noAutofit/>
          </a:bodyPr>
          <a:lstStyle>
            <a:lvl1pPr marL="0" indent="0">
              <a:buNone/>
              <a:defRPr sz="2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41784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182688"/>
            <a:ext cx="3886200" cy="469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182688"/>
            <a:ext cx="3886200" cy="469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82654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1585"/>
            <a:ext cx="7886700" cy="737960"/>
          </a:xfrm>
        </p:spPr>
        <p:txBody>
          <a:bodyPr/>
          <a:lstStyle/>
          <a:p>
            <a:r>
              <a:rPr lang="en-US"/>
              <a:t>Click to edit Master title style</a:t>
            </a:r>
          </a:p>
        </p:txBody>
      </p:sp>
      <p:sp>
        <p:nvSpPr>
          <p:cNvPr id="3" name="Text Placeholder 2"/>
          <p:cNvSpPr>
            <a:spLocks noGrp="1"/>
          </p:cNvSpPr>
          <p:nvPr>
            <p:ph type="body" idx="1"/>
          </p:nvPr>
        </p:nvSpPr>
        <p:spPr>
          <a:xfrm>
            <a:off x="629842" y="1062493"/>
            <a:ext cx="3868340" cy="823912"/>
          </a:xfrm>
        </p:spPr>
        <p:txBody>
          <a:bodyPr anchor="b">
            <a:normAutofit/>
          </a:bodyPr>
          <a:lstStyle>
            <a:lvl1pPr marL="0" indent="0">
              <a:buNone/>
              <a:defRPr sz="2200" b="1"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925639"/>
            <a:ext cx="38683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062493"/>
            <a:ext cx="3887391" cy="823912"/>
          </a:xfrm>
        </p:spPr>
        <p:txBody>
          <a:bodyPr anchor="b">
            <a:normAutofit/>
          </a:bodyPr>
          <a:lstStyle>
            <a:lvl1pPr marL="0" indent="0">
              <a:buNone/>
              <a:defRPr sz="2200" b="1"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925639"/>
            <a:ext cx="3887391"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937160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376014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32996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3"/>
            <a:ext cx="9144000" cy="6855714"/>
          </a:xfrm>
          <a:prstGeom prst="rect">
            <a:avLst/>
          </a:prstGeom>
        </p:spPr>
      </p:pic>
      <p:sp>
        <p:nvSpPr>
          <p:cNvPr id="4" name="Slide Number Placeholder 3"/>
          <p:cNvSpPr>
            <a:spLocks noGrp="1"/>
          </p:cNvSpPr>
          <p:nvPr>
            <p:ph type="sldNum" sz="quarter" idx="12"/>
          </p:nvPr>
        </p:nvSpPr>
        <p:spPr/>
        <p:txBody>
          <a:bodyPr/>
          <a:lstStyle/>
          <a:p>
            <a:fld id="{3D46EECE-B88B-4A4A-9A09-ED9127E550A8}" type="slidenum">
              <a:rPr lang="en-US" smtClean="0"/>
              <a:t>‹#›</a:t>
            </a:fld>
            <a:endParaRPr 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791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921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469900"/>
            <a:ext cx="4629150" cy="55689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363418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250031"/>
            <a:ext cx="7886700" cy="8945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44588"/>
            <a:ext cx="7886700" cy="5032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22391" y="6336255"/>
            <a:ext cx="2057400" cy="365125"/>
          </a:xfrm>
          <a:prstGeom prst="rect">
            <a:avLst/>
          </a:prstGeom>
        </p:spPr>
        <p:txBody>
          <a:bodyPr vert="horz" lIns="91440" tIns="45720" rIns="91440" bIns="45720" rtlCol="0" anchor="ctr"/>
          <a:lstStyle>
            <a:lvl1pPr algn="l">
              <a:defRPr sz="1200" b="1">
                <a:solidFill>
                  <a:schemeClr val="bg1"/>
                </a:solidFill>
              </a:defRPr>
            </a:lvl1pPr>
          </a:lstStyle>
          <a:p>
            <a:fld id="{3D46EECE-B88B-4A4A-9A09-ED9127E550A8}" type="slidenum">
              <a:rPr lang="en-US" smtClean="0"/>
              <a:pPr/>
              <a:t>‹#›</a:t>
            </a:fld>
            <a:endParaRPr lang="en-US"/>
          </a:p>
        </p:txBody>
      </p:sp>
    </p:spTree>
    <p:extLst>
      <p:ext uri="{BB962C8B-B14F-4D97-AF65-F5344CB8AC3E}">
        <p14:creationId xmlns:p14="http://schemas.microsoft.com/office/powerpoint/2010/main" val="330230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539" userDrawn="1">
          <p15:clr>
            <a:srgbClr val="F26B43"/>
          </p15:clr>
        </p15:guide>
        <p15:guide id="4" orient="horz" pos="933" userDrawn="1">
          <p15:clr>
            <a:srgbClr val="F26B43"/>
          </p15:clr>
        </p15:guide>
        <p15:guide id="5" pos="4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45_4B954DB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511.idaho.gov/#:Alerts"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Safely Navigate </a:t>
            </a:r>
            <a:br>
              <a:rPr lang="en-US"/>
            </a:br>
            <a:r>
              <a:rPr lang="en-US"/>
              <a:t>Our Winters</a:t>
            </a:r>
          </a:p>
        </p:txBody>
      </p:sp>
      <p:sp>
        <p:nvSpPr>
          <p:cNvPr id="3" name="Subtitle 2"/>
          <p:cNvSpPr>
            <a:spLocks noGrp="1"/>
          </p:cNvSpPr>
          <p:nvPr>
            <p:ph type="subTitle" idx="1"/>
          </p:nvPr>
        </p:nvSpPr>
        <p:spPr/>
        <p:txBody>
          <a:bodyPr/>
          <a:lstStyle/>
          <a:p>
            <a:r>
              <a:rPr lang="en-US"/>
              <a:t>Idaho Transportation Department</a:t>
            </a:r>
          </a:p>
        </p:txBody>
      </p:sp>
    </p:spTree>
    <p:extLst>
      <p:ext uri="{BB962C8B-B14F-4D97-AF65-F5344CB8AC3E}">
        <p14:creationId xmlns:p14="http://schemas.microsoft.com/office/powerpoint/2010/main" val="213053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A6156-A504-DF8D-4A67-D8689393FD1A}"/>
              </a:ext>
            </a:extLst>
          </p:cNvPr>
          <p:cNvPicPr>
            <a:picLocks noChangeAspect="1"/>
          </p:cNvPicPr>
          <p:nvPr/>
        </p:nvPicPr>
        <p:blipFill>
          <a:blip r:embed="rId3"/>
          <a:stretch>
            <a:fillRect/>
          </a:stretch>
        </p:blipFill>
        <p:spPr>
          <a:xfrm>
            <a:off x="0" y="1130308"/>
            <a:ext cx="9144000" cy="4096643"/>
          </a:xfrm>
          <a:prstGeom prst="rect">
            <a:avLst/>
          </a:prstGeom>
        </p:spPr>
      </p:pic>
    </p:spTree>
    <p:extLst>
      <p:ext uri="{BB962C8B-B14F-4D97-AF65-F5344CB8AC3E}">
        <p14:creationId xmlns:p14="http://schemas.microsoft.com/office/powerpoint/2010/main" val="171611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sausser\Documents\S.N.O.W\Plow social media_plows take the whole lane.jpg">
            <a:extLst>
              <a:ext uri="{FF2B5EF4-FFF2-40B4-BE49-F238E27FC236}">
                <a16:creationId xmlns:a16="http://schemas.microsoft.com/office/drawing/2014/main" id="{285615C3-1D30-4B9C-AC01-0665B58FD1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061" y="544080"/>
            <a:ext cx="7461877" cy="503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43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sausser\Documents\S.N.O.W\Plow social media_watch the wing.jpg">
            <a:extLst>
              <a:ext uri="{FF2B5EF4-FFF2-40B4-BE49-F238E27FC236}">
                <a16:creationId xmlns:a16="http://schemas.microsoft.com/office/drawing/2014/main" id="{ADC6145A-D363-49FE-A6ED-8106612EBF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0379" y="413904"/>
            <a:ext cx="4821655" cy="549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39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sausser\Documents\S.N.O.W\Plow social media_drivers are people too.jpg">
            <a:extLst>
              <a:ext uri="{FF2B5EF4-FFF2-40B4-BE49-F238E27FC236}">
                <a16:creationId xmlns:a16="http://schemas.microsoft.com/office/drawing/2014/main" id="{FA2B8C9C-9374-4D50-9C7A-5BA8F8AEE9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804" y="449615"/>
            <a:ext cx="5410392" cy="551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8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0E94-ED1D-45AD-99C7-90E11342AB6F}"/>
              </a:ext>
            </a:extLst>
          </p:cNvPr>
          <p:cNvSpPr>
            <a:spLocks noGrp="1"/>
          </p:cNvSpPr>
          <p:nvPr>
            <p:ph type="title"/>
          </p:nvPr>
        </p:nvSpPr>
        <p:spPr/>
        <p:txBody>
          <a:bodyPr/>
          <a:lstStyle/>
          <a:p>
            <a:r>
              <a:rPr lang="en-US"/>
              <a:t>Putting it all together</a:t>
            </a:r>
          </a:p>
        </p:txBody>
      </p:sp>
      <p:sp>
        <p:nvSpPr>
          <p:cNvPr id="3" name="Rectangle 2">
            <a:extLst>
              <a:ext uri="{FF2B5EF4-FFF2-40B4-BE49-F238E27FC236}">
                <a16:creationId xmlns:a16="http://schemas.microsoft.com/office/drawing/2014/main" id="{25263B52-69C3-4B0C-A8DD-27A871496EC6}"/>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4" name="Drive around a snow plow">
            <a:hlinkClick r:id="" action="ppaction://media"/>
            <a:extLst>
              <a:ext uri="{FF2B5EF4-FFF2-40B4-BE49-F238E27FC236}">
                <a16:creationId xmlns:a16="http://schemas.microsoft.com/office/drawing/2014/main" id="{450CBD21-B48B-45E7-AE0F-9524B6675D4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20138" y="1193787"/>
            <a:ext cx="7703724" cy="4333345"/>
          </a:xfrm>
          <a:prstGeom prst="rect">
            <a:avLst/>
          </a:prstGeom>
        </p:spPr>
      </p:pic>
    </p:spTree>
    <p:extLst>
      <p:ext uri="{BB962C8B-B14F-4D97-AF65-F5344CB8AC3E}">
        <p14:creationId xmlns:p14="http://schemas.microsoft.com/office/powerpoint/2010/main" val="247374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6AD4-ED23-4756-91D5-655F85E57943}"/>
              </a:ext>
            </a:extLst>
          </p:cNvPr>
          <p:cNvSpPr>
            <a:spLocks noGrp="1"/>
          </p:cNvSpPr>
          <p:nvPr>
            <p:ph type="title"/>
          </p:nvPr>
        </p:nvSpPr>
        <p:spPr/>
        <p:txBody>
          <a:bodyPr/>
          <a:lstStyle/>
          <a:p>
            <a:r>
              <a:rPr lang="en-US"/>
              <a:t>Let's pick a name</a:t>
            </a:r>
          </a:p>
        </p:txBody>
      </p:sp>
      <p:sp>
        <p:nvSpPr>
          <p:cNvPr id="3" name="Content Placeholder 2">
            <a:extLst>
              <a:ext uri="{FF2B5EF4-FFF2-40B4-BE49-F238E27FC236}">
                <a16:creationId xmlns:a16="http://schemas.microsoft.com/office/drawing/2014/main" id="{0B0B5838-0D42-4593-BDC4-F5C7025CD990}"/>
              </a:ext>
            </a:extLst>
          </p:cNvPr>
          <p:cNvSpPr>
            <a:spLocks noGrp="1"/>
          </p:cNvSpPr>
          <p:nvPr>
            <p:ph idx="1"/>
          </p:nvPr>
        </p:nvSpPr>
        <p:spPr>
          <a:xfrm>
            <a:off x="628650" y="1268279"/>
            <a:ext cx="4255583" cy="3814544"/>
          </a:xfrm>
        </p:spPr>
        <p:txBody>
          <a:bodyPr vert="horz" lIns="91440" tIns="45720" rIns="91440" bIns="45720" rtlCol="0" anchor="t">
            <a:normAutofit/>
          </a:bodyPr>
          <a:lstStyle/>
          <a:p>
            <a:r>
              <a:rPr lang="en-US" sz="2000"/>
              <a:t>Let's have fun and name a plow so others remember how to be safe around them</a:t>
            </a:r>
          </a:p>
          <a:p>
            <a:r>
              <a:rPr lang="en-US" sz="2000"/>
              <a:t>Names limited to 15 characters</a:t>
            </a:r>
          </a:p>
          <a:p>
            <a:r>
              <a:rPr lang="en-US" sz="2000"/>
              <a:t>One per classroom </a:t>
            </a:r>
          </a:p>
          <a:p>
            <a:r>
              <a:rPr lang="en-US" sz="2000"/>
              <a:t>Submissions due by Oct. 31 – use the QR code!</a:t>
            </a:r>
          </a:p>
          <a:p>
            <a:r>
              <a:rPr lang="en-US" sz="2000"/>
              <a:t>Winners announced by the end of the year</a:t>
            </a:r>
          </a:p>
          <a:p>
            <a:endParaRPr lang="en-US" sz="2000"/>
          </a:p>
          <a:p>
            <a:pPr marL="0" indent="0">
              <a:buNone/>
            </a:pPr>
            <a:endParaRPr lang="en-US" sz="2000" dirty="0"/>
          </a:p>
        </p:txBody>
      </p:sp>
      <p:pic>
        <p:nvPicPr>
          <p:cNvPr id="4" name="Picture 2" descr="C:\Users\msausser\Documents\S.N.O.W\SNOW Logo w Text.png">
            <a:extLst>
              <a:ext uri="{FF2B5EF4-FFF2-40B4-BE49-F238E27FC236}">
                <a16:creationId xmlns:a16="http://schemas.microsoft.com/office/drawing/2014/main" id="{06EA619A-7233-4BD5-A0A5-3C4CF1410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417" y="1265821"/>
            <a:ext cx="5401802" cy="43214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F704CFD-401E-60B1-2AD5-504F8E60F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968" y="4142231"/>
            <a:ext cx="2010439" cy="201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16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7A2C-A740-4169-ABE6-0C5B6C869734}"/>
              </a:ext>
            </a:extLst>
          </p:cNvPr>
          <p:cNvSpPr>
            <a:spLocks noGrp="1"/>
          </p:cNvSpPr>
          <p:nvPr>
            <p:ph type="title"/>
          </p:nvPr>
        </p:nvSpPr>
        <p:spPr/>
        <p:txBody>
          <a:bodyPr/>
          <a:lstStyle/>
          <a:p>
            <a:r>
              <a:rPr lang="en-US"/>
              <a:t>Highways during winter</a:t>
            </a:r>
          </a:p>
        </p:txBody>
      </p:sp>
      <p:sp>
        <p:nvSpPr>
          <p:cNvPr id="3" name="Content Placeholder 2">
            <a:extLst>
              <a:ext uri="{FF2B5EF4-FFF2-40B4-BE49-F238E27FC236}">
                <a16:creationId xmlns:a16="http://schemas.microsoft.com/office/drawing/2014/main" id="{E9AA900F-29BD-4373-BA84-CE42C9FB7BD0}"/>
              </a:ext>
            </a:extLst>
          </p:cNvPr>
          <p:cNvSpPr>
            <a:spLocks noGrp="1"/>
          </p:cNvSpPr>
          <p:nvPr>
            <p:ph idx="1"/>
          </p:nvPr>
        </p:nvSpPr>
        <p:spPr>
          <a:xfrm>
            <a:off x="496402" y="1333514"/>
            <a:ext cx="3302327" cy="4549201"/>
          </a:xfrm>
        </p:spPr>
        <p:txBody>
          <a:bodyPr vert="horz" lIns="91440" tIns="45720" rIns="91440" bIns="45720" rtlCol="0" anchor="t">
            <a:normAutofit/>
          </a:bodyPr>
          <a:lstStyle/>
          <a:p>
            <a:r>
              <a:rPr lang="en-US" sz="2000" dirty="0"/>
              <a:t>Highways are important so people can get where they need to go like school and work when they need to </a:t>
            </a:r>
          </a:p>
          <a:p>
            <a:r>
              <a:rPr lang="en-US" sz="2000" dirty="0"/>
              <a:t>Ensure people have access to goods like groceries</a:t>
            </a:r>
          </a:p>
          <a:p>
            <a:r>
              <a:rPr lang="en-US" sz="2000" dirty="0"/>
              <a:t>Quick access for police, ambulance and fire</a:t>
            </a:r>
          </a:p>
          <a:p>
            <a:r>
              <a:rPr lang="en-US" sz="2000" dirty="0"/>
              <a:t>Goal to keep roads snow-free most of the time during a storm</a:t>
            </a:r>
          </a:p>
        </p:txBody>
      </p:sp>
      <p:pic>
        <p:nvPicPr>
          <p:cNvPr id="4" name="Picture 3">
            <a:extLst>
              <a:ext uri="{FF2B5EF4-FFF2-40B4-BE49-F238E27FC236}">
                <a16:creationId xmlns:a16="http://schemas.microsoft.com/office/drawing/2014/main" id="{13E2D2DA-0021-468F-B871-9C1D3E774B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8205"/>
          <a:stretch/>
        </p:blipFill>
        <p:spPr>
          <a:xfrm>
            <a:off x="3923474" y="1331371"/>
            <a:ext cx="4937722" cy="3902424"/>
          </a:xfrm>
          <a:prstGeom prst="rect">
            <a:avLst/>
          </a:prstGeom>
        </p:spPr>
      </p:pic>
    </p:spTree>
    <p:extLst>
      <p:ext uri="{BB962C8B-B14F-4D97-AF65-F5344CB8AC3E}">
        <p14:creationId xmlns:p14="http://schemas.microsoft.com/office/powerpoint/2010/main" val="289316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1385-C05A-405E-91D4-9A15D0259957}"/>
              </a:ext>
            </a:extLst>
          </p:cNvPr>
          <p:cNvSpPr>
            <a:spLocks noGrp="1"/>
          </p:cNvSpPr>
          <p:nvPr>
            <p:ph type="title"/>
          </p:nvPr>
        </p:nvSpPr>
        <p:spPr/>
        <p:txBody>
          <a:bodyPr/>
          <a:lstStyle/>
          <a:p>
            <a:r>
              <a:rPr lang="en-US"/>
              <a:t>Name a snowplow</a:t>
            </a:r>
          </a:p>
        </p:txBody>
      </p:sp>
      <p:sp>
        <p:nvSpPr>
          <p:cNvPr id="3" name="Content Placeholder 2">
            <a:extLst>
              <a:ext uri="{FF2B5EF4-FFF2-40B4-BE49-F238E27FC236}">
                <a16:creationId xmlns:a16="http://schemas.microsoft.com/office/drawing/2014/main" id="{38275149-AD08-4D75-BDDF-3E31A9CC292A}"/>
              </a:ext>
            </a:extLst>
          </p:cNvPr>
          <p:cNvSpPr>
            <a:spLocks noGrp="1"/>
          </p:cNvSpPr>
          <p:nvPr>
            <p:ph idx="1"/>
          </p:nvPr>
        </p:nvSpPr>
        <p:spPr>
          <a:xfrm>
            <a:off x="477730" y="1308372"/>
            <a:ext cx="3425412" cy="4972761"/>
          </a:xfrm>
        </p:spPr>
        <p:txBody>
          <a:bodyPr vert="horz" lIns="91440" tIns="45720" rIns="91440" bIns="45720" rtlCol="0" anchor="t">
            <a:normAutofit/>
          </a:bodyPr>
          <a:lstStyle/>
          <a:p>
            <a:r>
              <a:rPr lang="en-US" sz="2000" dirty="0"/>
              <a:t>Learn about how plows keep everyone safe and what you can do as soon-to-be drivers </a:t>
            </a:r>
            <a:endParaRPr lang="en-US" dirty="0"/>
          </a:p>
          <a:p>
            <a:r>
              <a:rPr lang="en-US" sz="2000" dirty="0"/>
              <a:t>Offer a name to help you remember your safe driving tips and possibly get naming rights for a plow in your area </a:t>
            </a:r>
          </a:p>
          <a:p>
            <a:r>
              <a:rPr lang="en-US" sz="2000" dirty="0"/>
              <a:t>Two will be named in your region this year</a:t>
            </a:r>
          </a:p>
          <a:p>
            <a:r>
              <a:rPr lang="en-US" sz="2000" dirty="0"/>
              <a:t>Names due by Oct. 31</a:t>
            </a:r>
          </a:p>
          <a:p>
            <a:r>
              <a:rPr lang="en-US" sz="2000" dirty="0"/>
              <a:t>Winners announced by the end of the year</a:t>
            </a:r>
          </a:p>
          <a:p>
            <a:endParaRPr lang="en-US" sz="2000" dirty="0"/>
          </a:p>
        </p:txBody>
      </p:sp>
      <p:pic>
        <p:nvPicPr>
          <p:cNvPr id="4" name="Picture 3" descr="A picture containing tree, outdoor, sky, snow&#10;&#10;Description automatically generated">
            <a:extLst>
              <a:ext uri="{FF2B5EF4-FFF2-40B4-BE49-F238E27FC236}">
                <a16:creationId xmlns:a16="http://schemas.microsoft.com/office/drawing/2014/main" id="{6443FE1D-3D86-506C-9B04-609B0D6C023A}"/>
              </a:ext>
            </a:extLst>
          </p:cNvPr>
          <p:cNvPicPr>
            <a:picLocks noChangeAspect="1"/>
          </p:cNvPicPr>
          <p:nvPr/>
        </p:nvPicPr>
        <p:blipFill>
          <a:blip r:embed="rId3"/>
          <a:stretch>
            <a:fillRect/>
          </a:stretch>
        </p:blipFill>
        <p:spPr>
          <a:xfrm>
            <a:off x="3908652" y="1328738"/>
            <a:ext cx="5114925" cy="4200525"/>
          </a:xfrm>
          <a:prstGeom prst="rect">
            <a:avLst/>
          </a:prstGeom>
        </p:spPr>
      </p:pic>
    </p:spTree>
    <p:extLst>
      <p:ext uri="{BB962C8B-B14F-4D97-AF65-F5344CB8AC3E}">
        <p14:creationId xmlns:p14="http://schemas.microsoft.com/office/powerpoint/2010/main" val="124076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4799-FA08-47F7-B55A-6EE5DC90BD7F}"/>
              </a:ext>
            </a:extLst>
          </p:cNvPr>
          <p:cNvSpPr>
            <a:spLocks noGrp="1"/>
          </p:cNvSpPr>
          <p:nvPr>
            <p:ph type="title"/>
          </p:nvPr>
        </p:nvSpPr>
        <p:spPr/>
        <p:txBody>
          <a:bodyPr/>
          <a:lstStyle/>
          <a:p>
            <a:r>
              <a:rPr lang="en-US"/>
              <a:t>Plowing by the numbers</a:t>
            </a:r>
          </a:p>
        </p:txBody>
      </p:sp>
      <p:sp>
        <p:nvSpPr>
          <p:cNvPr id="3" name="Content Placeholder 2">
            <a:extLst>
              <a:ext uri="{FF2B5EF4-FFF2-40B4-BE49-F238E27FC236}">
                <a16:creationId xmlns:a16="http://schemas.microsoft.com/office/drawing/2014/main" id="{CF937BA1-26DE-41D6-A2B1-926A5AC2C467}"/>
              </a:ext>
            </a:extLst>
          </p:cNvPr>
          <p:cNvSpPr>
            <a:spLocks noGrp="1"/>
          </p:cNvSpPr>
          <p:nvPr>
            <p:ph idx="1"/>
          </p:nvPr>
        </p:nvSpPr>
        <p:spPr>
          <a:xfrm>
            <a:off x="630470" y="1333500"/>
            <a:ext cx="2819085" cy="3764259"/>
          </a:xfrm>
        </p:spPr>
        <p:txBody>
          <a:bodyPr vert="horz" lIns="91440" tIns="45720" rIns="91440" bIns="45720" rtlCol="0" anchor="t">
            <a:normAutofit/>
          </a:bodyPr>
          <a:lstStyle/>
          <a:p>
            <a:r>
              <a:rPr lang="en-US" sz="2000" dirty="0"/>
              <a:t>Winter maintenance means plowing </a:t>
            </a:r>
          </a:p>
          <a:p>
            <a:r>
              <a:rPr lang="en-US" sz="2000" dirty="0"/>
              <a:t>Plowing pushes snow off the road</a:t>
            </a:r>
          </a:p>
          <a:p>
            <a:r>
              <a:rPr lang="en-US" sz="2000" dirty="0"/>
              <a:t>In Idaho, there are 425 plows in use on highways and interstates </a:t>
            </a:r>
          </a:p>
          <a:p>
            <a:r>
              <a:rPr lang="en-US" sz="2000" dirty="0"/>
              <a:t>511 is an app to help you stay up to date on road conditions </a:t>
            </a:r>
          </a:p>
          <a:p>
            <a:pPr marL="0" indent="0">
              <a:buNone/>
            </a:pPr>
            <a:endParaRPr lang="en-US" dirty="0"/>
          </a:p>
        </p:txBody>
      </p:sp>
      <p:pic>
        <p:nvPicPr>
          <p:cNvPr id="5" name="Picture 4">
            <a:extLst>
              <a:ext uri="{FF2B5EF4-FFF2-40B4-BE49-F238E27FC236}">
                <a16:creationId xmlns:a16="http://schemas.microsoft.com/office/drawing/2014/main" id="{8D821971-C799-E0DE-9C2E-BA38D6AEC3D5}"/>
              </a:ext>
            </a:extLst>
          </p:cNvPr>
          <p:cNvPicPr>
            <a:picLocks noChangeAspect="1"/>
          </p:cNvPicPr>
          <p:nvPr/>
        </p:nvPicPr>
        <p:blipFill>
          <a:blip r:embed="rId3"/>
          <a:stretch>
            <a:fillRect/>
          </a:stretch>
        </p:blipFill>
        <p:spPr>
          <a:xfrm>
            <a:off x="3788229" y="1323975"/>
            <a:ext cx="4724400" cy="4210050"/>
          </a:xfrm>
          <a:prstGeom prst="rect">
            <a:avLst/>
          </a:prstGeom>
        </p:spPr>
      </p:pic>
    </p:spTree>
    <p:extLst>
      <p:ext uri="{BB962C8B-B14F-4D97-AF65-F5344CB8AC3E}">
        <p14:creationId xmlns:p14="http://schemas.microsoft.com/office/powerpoint/2010/main" val="245304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8EF2E-7867-420C-A36A-522568ECCDAC}"/>
              </a:ext>
            </a:extLst>
          </p:cNvPr>
          <p:cNvSpPr>
            <a:spLocks noGrp="1"/>
          </p:cNvSpPr>
          <p:nvPr>
            <p:ph type="title"/>
          </p:nvPr>
        </p:nvSpPr>
        <p:spPr/>
        <p:txBody>
          <a:bodyPr/>
          <a:lstStyle/>
          <a:p>
            <a:r>
              <a:rPr lang="en-US"/>
              <a:t>Idaho 511</a:t>
            </a:r>
          </a:p>
        </p:txBody>
      </p:sp>
      <p:pic>
        <p:nvPicPr>
          <p:cNvPr id="4" name="Picture 3">
            <a:extLst>
              <a:ext uri="{FF2B5EF4-FFF2-40B4-BE49-F238E27FC236}">
                <a16:creationId xmlns:a16="http://schemas.microsoft.com/office/drawing/2014/main" id="{C5BDC454-EC53-49B7-AF63-1D750DC7E792}"/>
              </a:ext>
            </a:extLst>
          </p:cNvPr>
          <p:cNvPicPr>
            <a:picLocks noChangeAspect="1"/>
          </p:cNvPicPr>
          <p:nvPr/>
        </p:nvPicPr>
        <p:blipFill>
          <a:blip r:embed="rId4"/>
          <a:srcRect l="-53" t="73" r="41111"/>
          <a:stretch/>
        </p:blipFill>
        <p:spPr>
          <a:xfrm>
            <a:off x="628650" y="1147428"/>
            <a:ext cx="4509030" cy="4332823"/>
          </a:xfrm>
          <a:prstGeom prst="rect">
            <a:avLst/>
          </a:prstGeom>
        </p:spPr>
      </p:pic>
      <p:sp>
        <p:nvSpPr>
          <p:cNvPr id="5" name="TextBox 4">
            <a:extLst>
              <a:ext uri="{FF2B5EF4-FFF2-40B4-BE49-F238E27FC236}">
                <a16:creationId xmlns:a16="http://schemas.microsoft.com/office/drawing/2014/main" id="{53C09EF8-F0DB-E5D8-A5A1-CD691B9E5869}"/>
              </a:ext>
            </a:extLst>
          </p:cNvPr>
          <p:cNvSpPr txBox="1"/>
          <p:nvPr/>
        </p:nvSpPr>
        <p:spPr>
          <a:xfrm>
            <a:off x="5280470" y="935183"/>
            <a:ext cx="3726782"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Idaho 511 is a resource that provides real-time traffic updates, road conditions and alerts to help travelers plan their routes safely. </a:t>
            </a:r>
          </a:p>
          <a:p>
            <a:endParaRPr lang="en-US" sz="2000"/>
          </a:p>
          <a:p>
            <a:r>
              <a:rPr lang="en-US" sz="2000"/>
              <a:t>You can use the system three different ways by: </a:t>
            </a:r>
          </a:p>
          <a:p>
            <a:endParaRPr lang="en-US" sz="2000"/>
          </a:p>
          <a:p>
            <a:pPr marL="285750" indent="-285750">
              <a:buFont typeface="Arial"/>
              <a:buChar char="•"/>
            </a:pPr>
            <a:r>
              <a:rPr lang="en-US" sz="2000"/>
              <a:t>Calling 511 from anywhere within Idaho </a:t>
            </a:r>
          </a:p>
          <a:p>
            <a:pPr marL="285750" indent="-285750">
              <a:buFont typeface="Arial"/>
              <a:buChar char="•"/>
            </a:pPr>
            <a:r>
              <a:rPr lang="en-US" sz="2000"/>
              <a:t>Visiting the website at </a:t>
            </a:r>
            <a:r>
              <a:rPr lang="en-US" sz="2000">
                <a:hlinkClick r:id="rId5"/>
              </a:rPr>
              <a:t>511.idaho.gov</a:t>
            </a:r>
          </a:p>
          <a:p>
            <a:pPr marL="285750" indent="-285750">
              <a:buFont typeface="Arial"/>
              <a:buChar char="•"/>
            </a:pPr>
            <a:r>
              <a:rPr lang="en-US" sz="2000"/>
              <a:t>Downloading the Idaho 511 app to any smart device</a:t>
            </a:r>
          </a:p>
          <a:p>
            <a:endParaRPr lang="en-US"/>
          </a:p>
        </p:txBody>
      </p:sp>
      <p:pic>
        <p:nvPicPr>
          <p:cNvPr id="6" name="Picture 5">
            <a:extLst>
              <a:ext uri="{FF2B5EF4-FFF2-40B4-BE49-F238E27FC236}">
                <a16:creationId xmlns:a16="http://schemas.microsoft.com/office/drawing/2014/main" id="{0DB0C4A7-7257-5549-BD3F-D35AE4D0CA9E}"/>
              </a:ext>
            </a:extLst>
          </p:cNvPr>
          <p:cNvPicPr>
            <a:picLocks noChangeAspect="1"/>
          </p:cNvPicPr>
          <p:nvPr/>
        </p:nvPicPr>
        <p:blipFill>
          <a:blip r:embed="rId6"/>
          <a:srcRect t="6444" r="-804" b="72243"/>
          <a:stretch/>
        </p:blipFill>
        <p:spPr>
          <a:xfrm>
            <a:off x="1109350" y="4510599"/>
            <a:ext cx="3554339" cy="1624395"/>
          </a:xfrm>
          <a:prstGeom prst="rect">
            <a:avLst/>
          </a:prstGeom>
        </p:spPr>
      </p:pic>
    </p:spTree>
    <p:extLst>
      <p:ext uri="{BB962C8B-B14F-4D97-AF65-F5344CB8AC3E}">
        <p14:creationId xmlns:p14="http://schemas.microsoft.com/office/powerpoint/2010/main" val="126807595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EE3EA16-0B63-4287-8BB8-799A09065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39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93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87069E-C5A9-4FC9-B15A-79E8A6A16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9144000" cy="479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34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F681-A837-4EAF-B02D-3FC54449C221}"/>
              </a:ext>
            </a:extLst>
          </p:cNvPr>
          <p:cNvSpPr>
            <a:spLocks noGrp="1"/>
          </p:cNvSpPr>
          <p:nvPr>
            <p:ph type="title"/>
          </p:nvPr>
        </p:nvSpPr>
        <p:spPr/>
        <p:txBody>
          <a:bodyPr/>
          <a:lstStyle/>
          <a:p>
            <a:r>
              <a:rPr lang="en-US"/>
              <a:t>Challenges for drivers</a:t>
            </a:r>
          </a:p>
        </p:txBody>
      </p:sp>
      <p:sp>
        <p:nvSpPr>
          <p:cNvPr id="3" name="Content Placeholder 2">
            <a:extLst>
              <a:ext uri="{FF2B5EF4-FFF2-40B4-BE49-F238E27FC236}">
                <a16:creationId xmlns:a16="http://schemas.microsoft.com/office/drawing/2014/main" id="{E28C5CFE-C649-4F6A-8117-6AE5B57E33B3}"/>
              </a:ext>
            </a:extLst>
          </p:cNvPr>
          <p:cNvSpPr>
            <a:spLocks noGrp="1"/>
          </p:cNvSpPr>
          <p:nvPr>
            <p:ph idx="1"/>
          </p:nvPr>
        </p:nvSpPr>
        <p:spPr>
          <a:xfrm>
            <a:off x="628650" y="1522788"/>
            <a:ext cx="3863139" cy="3812423"/>
          </a:xfrm>
        </p:spPr>
        <p:txBody>
          <a:bodyPr vert="horz" lIns="91440" tIns="45720" rIns="91440" bIns="45720" rtlCol="0" anchor="t">
            <a:normAutofit/>
          </a:bodyPr>
          <a:lstStyle/>
          <a:p>
            <a:pPr marL="0" indent="0">
              <a:buNone/>
            </a:pPr>
            <a:r>
              <a:rPr lang="en-US" sz="2000" dirty="0"/>
              <a:t>Being a plow driver isn’t easy. </a:t>
            </a:r>
          </a:p>
          <a:p>
            <a:endParaRPr lang="en-US" sz="2000" dirty="0"/>
          </a:p>
          <a:p>
            <a:pPr marL="0" indent="0">
              <a:buNone/>
            </a:pPr>
            <a:r>
              <a:rPr lang="en-US" sz="2000" dirty="0"/>
              <a:t>Most people think the scariest thing about the job is the weather, but sharing the road with other drivers can be scary too.</a:t>
            </a:r>
          </a:p>
          <a:p>
            <a:pPr marL="0" indent="0">
              <a:buNone/>
            </a:pPr>
            <a:endParaRPr lang="en-US" sz="2000" dirty="0"/>
          </a:p>
          <a:p>
            <a:pPr marL="0" indent="0">
              <a:buNone/>
            </a:pPr>
            <a:r>
              <a:rPr lang="en-US" sz="2000" dirty="0"/>
              <a:t>Plow drivers, like everyone, want to get home safely to their families. </a:t>
            </a:r>
          </a:p>
          <a:p>
            <a:pPr marL="0" indent="0">
              <a:buNone/>
            </a:pPr>
            <a:endParaRPr lang="en-US" sz="2000" dirty="0"/>
          </a:p>
        </p:txBody>
      </p:sp>
      <p:pic>
        <p:nvPicPr>
          <p:cNvPr id="4" name="Picture 2" descr="C:\Users\msausser\Documents\S.N.O.W\Winter ops_day view.jpg">
            <a:extLst>
              <a:ext uri="{FF2B5EF4-FFF2-40B4-BE49-F238E27FC236}">
                <a16:creationId xmlns:a16="http://schemas.microsoft.com/office/drawing/2014/main" id="{1D7A694E-A603-4B82-BE57-52B7EEC2E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674" y="1209842"/>
            <a:ext cx="3328737" cy="443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11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sausser\Documents\S.N.O.W\Plow social media_safer behind.jpg">
            <a:extLst>
              <a:ext uri="{FF2B5EF4-FFF2-40B4-BE49-F238E27FC236}">
                <a16:creationId xmlns:a16="http://schemas.microsoft.com/office/drawing/2014/main" id="{24948EA5-5377-4FB4-BA7E-88E7B4E706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62" y="1705024"/>
            <a:ext cx="8956675" cy="259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134381"/>
      </p:ext>
    </p:extLst>
  </p:cSld>
  <p:clrMapOvr>
    <a:masterClrMapping/>
  </p:clrMapOvr>
</p:sld>
</file>

<file path=ppt/theme/theme1.xml><?xml version="1.0" encoding="utf-8"?>
<a:theme xmlns:a="http://schemas.openxmlformats.org/drawingml/2006/main" name="Office Theme">
  <a:themeElements>
    <a:clrScheme name="ITD">
      <a:dk1>
        <a:srgbClr val="000000"/>
      </a:dk1>
      <a:lt1>
        <a:sysClr val="window" lastClr="FFFFFF"/>
      </a:lt1>
      <a:dk2>
        <a:srgbClr val="1B449C"/>
      </a:dk2>
      <a:lt2>
        <a:srgbClr val="E7E6E6"/>
      </a:lt2>
      <a:accent1>
        <a:srgbClr val="1B449C"/>
      </a:accent1>
      <a:accent2>
        <a:srgbClr val="4298B5"/>
      </a:accent2>
      <a:accent3>
        <a:srgbClr val="F58220"/>
      </a:accent3>
      <a:accent4>
        <a:srgbClr val="FFB808"/>
      </a:accent4>
      <a:accent5>
        <a:srgbClr val="A69F88"/>
      </a:accent5>
      <a:accent6>
        <a:srgbClr val="8F7E35"/>
      </a:accent6>
      <a:hlink>
        <a:srgbClr val="00B0F0"/>
      </a:hlink>
      <a:folHlink>
        <a:srgbClr val="A5A5A5"/>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74fd8b-7acc-4677-a66f-88808720ee57" xsi:nil="true"/>
    <lcf76f155ced4ddcb4097134ff3c332f xmlns="c268364e-0234-4644-9590-d2413471cd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6887AE8110B34298412E27DCE12470" ma:contentTypeVersion="17" ma:contentTypeDescription="Create a new document." ma:contentTypeScope="" ma:versionID="32dd807b5af060590bd71bd968c3007e">
  <xsd:schema xmlns:xsd="http://www.w3.org/2001/XMLSchema" xmlns:xs="http://www.w3.org/2001/XMLSchema" xmlns:p="http://schemas.microsoft.com/office/2006/metadata/properties" xmlns:ns2="c268364e-0234-4644-9590-d2413471cda9" xmlns:ns3="8174fd8b-7acc-4677-a66f-88808720ee57" targetNamespace="http://schemas.microsoft.com/office/2006/metadata/properties" ma:root="true" ma:fieldsID="8c287d6505fba1eac487b074085e6ea4" ns2:_="" ns3:_="">
    <xsd:import namespace="c268364e-0234-4644-9590-d2413471cda9"/>
    <xsd:import namespace="8174fd8b-7acc-4677-a66f-88808720ee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68364e-0234-4644-9590-d2413471c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8317cf9-0148-4112-873f-c679d408b00a"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4fd8b-7acc-4677-a66f-88808720ee5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f22342c-2794-4bb8-b20c-9113d418cd61}" ma:internalName="TaxCatchAll" ma:showField="CatchAllData" ma:web="8174fd8b-7acc-4677-a66f-88808720ee5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D23D4B-A3E9-40D3-BCFD-E0C4B28C2FDC}">
  <ds:schemaRefs>
    <ds:schemaRef ds:uri="125c297b-6f4b-4fe6-8f9e-a742df172cfe"/>
    <ds:schemaRef ds:uri="dc2325ab-89b0-4362-8291-4065564e21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174fd8b-7acc-4677-a66f-88808720ee57"/>
    <ds:schemaRef ds:uri="c268364e-0234-4644-9590-d2413471cda9"/>
  </ds:schemaRefs>
</ds:datastoreItem>
</file>

<file path=customXml/itemProps2.xml><?xml version="1.0" encoding="utf-8"?>
<ds:datastoreItem xmlns:ds="http://schemas.openxmlformats.org/officeDocument/2006/customXml" ds:itemID="{4F0AAF78-93D6-42DA-983C-9EC9B1879EDF}">
  <ds:schemaRefs>
    <ds:schemaRef ds:uri="http://schemas.microsoft.com/sharepoint/v3/contenttype/forms"/>
  </ds:schemaRefs>
</ds:datastoreItem>
</file>

<file path=customXml/itemProps3.xml><?xml version="1.0" encoding="utf-8"?>
<ds:datastoreItem xmlns:ds="http://schemas.openxmlformats.org/officeDocument/2006/customXml" ds:itemID="{7268A3BE-F6DC-4798-AE56-8A4B9A562B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68364e-0234-4644-9590-d2413471cda9"/>
    <ds:schemaRef ds:uri="8174fd8b-7acc-4677-a66f-88808720e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TotalTime>
  <Words>1450</Words>
  <Application>Microsoft Office PowerPoint</Application>
  <PresentationFormat>On-screen Show (4:3)</PresentationFormat>
  <Paragraphs>95</Paragraphs>
  <Slides>15</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Trebuchet MS</vt:lpstr>
      <vt:lpstr>Office Theme</vt:lpstr>
      <vt:lpstr>Safely Navigate  Our Winters</vt:lpstr>
      <vt:lpstr>Highways during winter</vt:lpstr>
      <vt:lpstr>Name a snowplow</vt:lpstr>
      <vt:lpstr>Plowing by the numbers</vt:lpstr>
      <vt:lpstr>Idaho 511</vt:lpstr>
      <vt:lpstr>PowerPoint Presentation</vt:lpstr>
      <vt:lpstr>PowerPoint Presentation</vt:lpstr>
      <vt:lpstr>Challenges for drivers</vt:lpstr>
      <vt:lpstr>PowerPoint Presentation</vt:lpstr>
      <vt:lpstr>PowerPoint Presentation</vt:lpstr>
      <vt:lpstr>PowerPoint Presentation</vt:lpstr>
      <vt:lpstr>PowerPoint Presentation</vt:lpstr>
      <vt:lpstr>PowerPoint Presentation</vt:lpstr>
      <vt:lpstr>Putting it all together</vt:lpstr>
      <vt:lpstr>Let's pick a name</vt:lpstr>
    </vt:vector>
  </TitlesOfParts>
  <Company>HDR,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Myers, Michele</dc:creator>
  <cp:lastModifiedBy>Megan Jahns</cp:lastModifiedBy>
  <cp:revision>8</cp:revision>
  <dcterms:created xsi:type="dcterms:W3CDTF">2018-05-11T17:33:54Z</dcterms:created>
  <dcterms:modified xsi:type="dcterms:W3CDTF">2025-09-29T22:06:40Z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0x010100D06887AE8110B34298412E27DCE12470</vt:lpwstr>
  </property>
  <property fmtid="{D5CDD505-2E9C-101B-9397-08002B2CF9AE}" pid="3" name="MediaServiceImageTags">
    <vt:lpwstr/>
  </property>
</Properties>
</file>