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8" r:id="rId3"/>
    <p:sldId id="264" r:id="rId4"/>
    <p:sldId id="267" r:id="rId5"/>
    <p:sldId id="266" r:id="rId6"/>
    <p:sldId id="268" r:id="rId7"/>
    <p:sldId id="265"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A6"/>
    <a:srgbClr val="003DA6"/>
    <a:srgbClr val="F5822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90E8AD-FA2B-49F2-94B1-F0823BB917AE}" v="40" dt="2025-09-26T22:19:55.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751" autoAdjust="0"/>
  </p:normalViewPr>
  <p:slideViewPr>
    <p:cSldViewPr snapToGrid="0">
      <p:cViewPr varScale="1">
        <p:scale>
          <a:sx n="106" d="100"/>
          <a:sy n="106" d="100"/>
        </p:scale>
        <p:origin x="7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B1C36-7B68-4B0A-9D9B-09E84C06A925}"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19F9E-17C8-4C7F-991F-548A7D8420C8}" type="slidenum">
              <a:rPr lang="en-US" smtClean="0"/>
              <a:t>‹#›</a:t>
            </a:fld>
            <a:endParaRPr lang="en-US"/>
          </a:p>
        </p:txBody>
      </p:sp>
    </p:spTree>
    <p:extLst>
      <p:ext uri="{BB962C8B-B14F-4D97-AF65-F5344CB8AC3E}">
        <p14:creationId xmlns:p14="http://schemas.microsoft.com/office/powerpoint/2010/main" val="1845384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24149 IS BEING DESIGNED AS WE SPEAK </a:t>
            </a:r>
          </a:p>
        </p:txBody>
      </p:sp>
      <p:sp>
        <p:nvSpPr>
          <p:cNvPr id="4" name="Slide Number Placeholder 3"/>
          <p:cNvSpPr>
            <a:spLocks noGrp="1"/>
          </p:cNvSpPr>
          <p:nvPr>
            <p:ph type="sldNum" sz="quarter" idx="5"/>
          </p:nvPr>
        </p:nvSpPr>
        <p:spPr/>
        <p:txBody>
          <a:bodyPr/>
          <a:lstStyle/>
          <a:p>
            <a:fld id="{D5619F9E-17C8-4C7F-991F-548A7D8420C8}" type="slidenum">
              <a:rPr lang="en-US" smtClean="0"/>
              <a:t>2</a:t>
            </a:fld>
            <a:endParaRPr lang="en-US"/>
          </a:p>
        </p:txBody>
      </p:sp>
    </p:spTree>
    <p:extLst>
      <p:ext uri="{BB962C8B-B14F-4D97-AF65-F5344CB8AC3E}">
        <p14:creationId xmlns:p14="http://schemas.microsoft.com/office/powerpoint/2010/main" val="15517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619F9E-17C8-4C7F-991F-548A7D8420C8}" type="slidenum">
              <a:rPr lang="en-US" smtClean="0"/>
              <a:t>3</a:t>
            </a:fld>
            <a:endParaRPr lang="en-US"/>
          </a:p>
        </p:txBody>
      </p:sp>
    </p:spTree>
    <p:extLst>
      <p:ext uri="{BB962C8B-B14F-4D97-AF65-F5344CB8AC3E}">
        <p14:creationId xmlns:p14="http://schemas.microsoft.com/office/powerpoint/2010/main" val="2270339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19F9E-17C8-4C7F-991F-548A7D8420C8}" type="slidenum">
              <a:rPr lang="en-US" smtClean="0"/>
              <a:t>8</a:t>
            </a:fld>
            <a:endParaRPr lang="en-US"/>
          </a:p>
        </p:txBody>
      </p:sp>
    </p:spTree>
    <p:extLst>
      <p:ext uri="{BB962C8B-B14F-4D97-AF65-F5344CB8AC3E}">
        <p14:creationId xmlns:p14="http://schemas.microsoft.com/office/powerpoint/2010/main" val="41006734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8" y="1143"/>
            <a:ext cx="12182523" cy="6855715"/>
          </a:xfrm>
          <a:prstGeom prst="rect">
            <a:avLst/>
          </a:prstGeom>
        </p:spPr>
      </p:pic>
      <p:sp>
        <p:nvSpPr>
          <p:cNvPr id="2" name="Title 1"/>
          <p:cNvSpPr>
            <a:spLocks noGrp="1"/>
          </p:cNvSpPr>
          <p:nvPr>
            <p:ph type="ctrTitle"/>
          </p:nvPr>
        </p:nvSpPr>
        <p:spPr>
          <a:xfrm>
            <a:off x="1524000" y="2333848"/>
            <a:ext cx="9144000" cy="2387600"/>
          </a:xfrm>
        </p:spPr>
        <p:txBody>
          <a:bodyPr anchor="b"/>
          <a:lstStyle>
            <a:lvl1pPr algn="ctr">
              <a:defRPr sz="6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4813523"/>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7305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3DB82C5-7DAB-4F81-9AB6-FF94FF5614AE}" type="slidenum">
              <a:rPr lang="en-US" smtClean="0"/>
              <a:t>‹#›</a:t>
            </a:fld>
            <a:endParaRPr lang="en-US"/>
          </a:p>
        </p:txBody>
      </p:sp>
    </p:spTree>
    <p:extLst>
      <p:ext uri="{BB962C8B-B14F-4D97-AF65-F5344CB8AC3E}">
        <p14:creationId xmlns:p14="http://schemas.microsoft.com/office/powerpoint/2010/main" val="343221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63DB82C5-7DAB-4F81-9AB6-FF94FF5614AE}" type="slidenum">
              <a:rPr lang="en-US" smtClean="0"/>
              <a:t>‹#›</a:t>
            </a:fld>
            <a:endParaRPr lang="en-US"/>
          </a:p>
        </p:txBody>
      </p:sp>
    </p:spTree>
    <p:extLst>
      <p:ext uri="{BB962C8B-B14F-4D97-AF65-F5344CB8AC3E}">
        <p14:creationId xmlns:p14="http://schemas.microsoft.com/office/powerpoint/2010/main" val="2386650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3" cy="6858000"/>
          </a:xfrm>
          <a:prstGeom prst="rect">
            <a:avLst/>
          </a:prstGeom>
        </p:spPr>
      </p:pic>
      <p:sp>
        <p:nvSpPr>
          <p:cNvPr id="4" name="Slide Number Placeholder 3"/>
          <p:cNvSpPr>
            <a:spLocks noGrp="1"/>
          </p:cNvSpPr>
          <p:nvPr>
            <p:ph type="sldNum" sz="quarter" idx="12"/>
          </p:nvPr>
        </p:nvSpPr>
        <p:spPr/>
        <p:txBody>
          <a:bodyPr/>
          <a:lstStyle/>
          <a:p>
            <a:fld id="{63DB82C5-7DAB-4F81-9AB6-FF94FF5614AE}" type="slidenum">
              <a:rPr lang="en-US" smtClean="0"/>
              <a:t>‹#›</a:t>
            </a:fld>
            <a:endParaRPr lang="en-US"/>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0561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78BDB-A34D-46DE-9D49-57B795749E91}"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DB82C5-7DAB-4F81-9AB6-FF94FF5614AE}" type="slidenum">
              <a:rPr lang="en-US" smtClean="0"/>
              <a:t>‹#›</a:t>
            </a:fld>
            <a:endParaRPr lang="en-US"/>
          </a:p>
        </p:txBody>
      </p:sp>
    </p:spTree>
    <p:extLst>
      <p:ext uri="{BB962C8B-B14F-4D97-AF65-F5344CB8AC3E}">
        <p14:creationId xmlns:p14="http://schemas.microsoft.com/office/powerpoint/2010/main" val="1993204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8" y="0"/>
            <a:ext cx="12186583" cy="6858000"/>
          </a:xfrm>
          <a:prstGeom prst="rect">
            <a:avLst/>
          </a:prstGeom>
        </p:spPr>
      </p:pic>
      <p:sp>
        <p:nvSpPr>
          <p:cNvPr id="2" name="Title 1"/>
          <p:cNvSpPr>
            <a:spLocks noGrp="1"/>
          </p:cNvSpPr>
          <p:nvPr>
            <p:ph type="title"/>
          </p:nvPr>
        </p:nvSpPr>
        <p:spPr>
          <a:xfrm>
            <a:off x="742950" y="4252913"/>
            <a:ext cx="3638550" cy="1785937"/>
          </a:xfrm>
        </p:spPr>
        <p:txBody>
          <a:bodyPr anchor="b">
            <a:normAutofit/>
          </a:bodyPr>
          <a:lstStyle>
            <a:lvl1pPr algn="l">
              <a:defRPr sz="3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97400" y="5143500"/>
            <a:ext cx="6985000" cy="946150"/>
          </a:xfrm>
        </p:spPr>
        <p:txBody>
          <a:bodyPr>
            <a:normAutofit/>
          </a:bodyPr>
          <a:lstStyle>
            <a:lvl1pPr marL="0" indent="0">
              <a:buNone/>
              <a:defRPr sz="3200" i="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8839200" y="6356350"/>
            <a:ext cx="2743200" cy="365125"/>
          </a:xfrm>
        </p:spPr>
        <p:txBody>
          <a:bodyPr/>
          <a:lstStyle/>
          <a:p>
            <a:fld id="{63DB82C5-7DAB-4F81-9AB6-FF94FF5614AE}" type="slidenum">
              <a:rPr lang="en-US" smtClean="0"/>
              <a:t>‹#›</a:t>
            </a:fld>
            <a:endParaRPr lang="en-US"/>
          </a:p>
        </p:txBody>
      </p:sp>
    </p:spTree>
    <p:extLst>
      <p:ext uri="{BB962C8B-B14F-4D97-AF65-F5344CB8AC3E}">
        <p14:creationId xmlns:p14="http://schemas.microsoft.com/office/powerpoint/2010/main" val="294014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301752"/>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301752"/>
            <a:ext cx="5181600" cy="435133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3DB82C5-7DAB-4F81-9AB6-FF94FF5614AE}" type="slidenum">
              <a:rPr lang="en-US" smtClean="0"/>
              <a:t>‹#›</a:t>
            </a:fld>
            <a:endParaRPr lang="en-US"/>
          </a:p>
        </p:txBody>
      </p:sp>
    </p:spTree>
    <p:extLst>
      <p:ext uri="{BB962C8B-B14F-4D97-AF65-F5344CB8AC3E}">
        <p14:creationId xmlns:p14="http://schemas.microsoft.com/office/powerpoint/2010/main" val="289195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2881"/>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910035"/>
            <a:ext cx="5157787" cy="823912"/>
          </a:xfrm>
        </p:spPr>
        <p:txBody>
          <a:bodyPr anchor="b">
            <a:normAutofit/>
          </a:bodyPr>
          <a:lstStyle>
            <a:lvl1pPr marL="0" indent="0">
              <a:buNone/>
              <a:defRPr lang="en-US" sz="2200" b="1" i="1"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accent3"/>
              </a:buClr>
              <a:buFont typeface="Arial" panose="020B0604020202020204" pitchFamily="34" charset="0"/>
              <a:buNone/>
            </a:pPr>
            <a:r>
              <a:rPr lang="en-US"/>
              <a:t>Edit Master text styles</a:t>
            </a:r>
          </a:p>
        </p:txBody>
      </p:sp>
      <p:sp>
        <p:nvSpPr>
          <p:cNvPr id="4" name="Content Placeholder 3"/>
          <p:cNvSpPr>
            <a:spLocks noGrp="1"/>
          </p:cNvSpPr>
          <p:nvPr>
            <p:ph sz="half" idx="2"/>
          </p:nvPr>
        </p:nvSpPr>
        <p:spPr>
          <a:xfrm>
            <a:off x="839788" y="1733947"/>
            <a:ext cx="5157787"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910035"/>
            <a:ext cx="5183188" cy="823912"/>
          </a:xfrm>
        </p:spPr>
        <p:txBody>
          <a:bodyPr anchor="b">
            <a:normAutofit/>
          </a:bodyPr>
          <a:lstStyle>
            <a:lvl1pPr marL="0" indent="0">
              <a:buNone/>
              <a:defRPr lang="en-US" sz="2200" b="1" i="1"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Clr>
                <a:schemeClr val="accent3"/>
              </a:buClr>
              <a:buFont typeface="Arial" panose="020B0604020202020204" pitchFamily="34" charset="0"/>
              <a:buNone/>
            </a:pPr>
            <a:r>
              <a:rPr lang="en-US"/>
              <a:t>Edit Master text styles</a:t>
            </a:r>
          </a:p>
        </p:txBody>
      </p:sp>
      <p:sp>
        <p:nvSpPr>
          <p:cNvPr id="6" name="Content Placeholder 5"/>
          <p:cNvSpPr>
            <a:spLocks noGrp="1"/>
          </p:cNvSpPr>
          <p:nvPr>
            <p:ph sz="quarter" idx="4"/>
          </p:nvPr>
        </p:nvSpPr>
        <p:spPr>
          <a:xfrm>
            <a:off x="6172200" y="1733947"/>
            <a:ext cx="5183188" cy="3684588"/>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3DB82C5-7DAB-4F81-9AB6-FF94FF5614AE}" type="slidenum">
              <a:rPr lang="en-US" smtClean="0"/>
              <a:t>‹#›</a:t>
            </a:fld>
            <a:endParaRPr lang="en-US"/>
          </a:p>
        </p:txBody>
      </p:sp>
    </p:spTree>
    <p:extLst>
      <p:ext uri="{BB962C8B-B14F-4D97-AF65-F5344CB8AC3E}">
        <p14:creationId xmlns:p14="http://schemas.microsoft.com/office/powerpoint/2010/main" val="314969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3DB82C5-7DAB-4F81-9AB6-FF94FF5614AE}" type="slidenum">
              <a:rPr lang="en-US" smtClean="0"/>
              <a:t>‹#›</a:t>
            </a:fld>
            <a:endParaRPr lang="en-US"/>
          </a:p>
        </p:txBody>
      </p:sp>
    </p:spTree>
    <p:extLst>
      <p:ext uri="{BB962C8B-B14F-4D97-AF65-F5344CB8AC3E}">
        <p14:creationId xmlns:p14="http://schemas.microsoft.com/office/powerpoint/2010/main" val="2180018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3DB82C5-7DAB-4F81-9AB6-FF94FF5614AE}" type="slidenum">
              <a:rPr lang="en-US" smtClean="0"/>
              <a:t>‹#›</a:t>
            </a:fld>
            <a:endParaRPr lang="en-US"/>
          </a:p>
        </p:txBody>
      </p:sp>
    </p:spTree>
    <p:extLst>
      <p:ext uri="{BB962C8B-B14F-4D97-AF65-F5344CB8AC3E}">
        <p14:creationId xmlns:p14="http://schemas.microsoft.com/office/powerpoint/2010/main" val="423566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5302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6002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3DB82C5-7DAB-4F81-9AB6-FF94FF5614AE}" type="slidenum">
              <a:rPr lang="en-US" smtClean="0"/>
              <a:t>‹#›</a:t>
            </a:fld>
            <a:endParaRPr lang="en-US"/>
          </a:p>
        </p:txBody>
      </p:sp>
    </p:spTree>
    <p:extLst>
      <p:ext uri="{BB962C8B-B14F-4D97-AF65-F5344CB8AC3E}">
        <p14:creationId xmlns:p14="http://schemas.microsoft.com/office/powerpoint/2010/main" val="2420350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53388" y="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7899400" cy="6237438"/>
          </a:xfrm>
          <a:solidFill>
            <a:schemeClr val="tx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053388" y="16002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63DB82C5-7DAB-4F81-9AB6-FF94FF5614AE}" type="slidenum">
              <a:rPr lang="en-US" smtClean="0"/>
              <a:t>‹#›</a:t>
            </a:fld>
            <a:endParaRPr lang="en-US"/>
          </a:p>
        </p:txBody>
      </p:sp>
    </p:spTree>
    <p:extLst>
      <p:ext uri="{BB962C8B-B14F-4D97-AF65-F5344CB8AC3E}">
        <p14:creationId xmlns:p14="http://schemas.microsoft.com/office/powerpoint/2010/main" val="2134739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31" y="0"/>
            <a:ext cx="12183537" cy="6858000"/>
          </a:xfrm>
          <a:prstGeom prst="rect">
            <a:avLst/>
          </a:prstGeom>
        </p:spPr>
      </p:pic>
      <p:sp>
        <p:nvSpPr>
          <p:cNvPr id="2" name="Title Placeholder 1"/>
          <p:cNvSpPr>
            <a:spLocks noGrp="1"/>
          </p:cNvSpPr>
          <p:nvPr>
            <p:ph type="title"/>
          </p:nvPr>
        </p:nvSpPr>
        <p:spPr>
          <a:xfrm>
            <a:off x="838200" y="365126"/>
            <a:ext cx="10515600" cy="9366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301752"/>
            <a:ext cx="10515600" cy="48752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78BDB-A34D-46DE-9D49-57B795749E91}" type="datetimeFigureOut">
              <a:rPr lang="en-US" smtClean="0"/>
              <a:t>10/1/2025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912100" y="6356350"/>
            <a:ext cx="2743200" cy="365125"/>
          </a:xfrm>
          <a:prstGeom prst="rect">
            <a:avLst/>
          </a:prstGeom>
        </p:spPr>
        <p:txBody>
          <a:bodyPr vert="horz" lIns="91440" tIns="45720" rIns="91440" bIns="45720" rtlCol="0" anchor="ctr"/>
          <a:lstStyle>
            <a:lvl1pPr algn="r">
              <a:defRPr sz="1400">
                <a:solidFill>
                  <a:schemeClr val="bg1"/>
                </a:solidFill>
              </a:defRPr>
            </a:lvl1pPr>
          </a:lstStyle>
          <a:p>
            <a:fld id="{63DB82C5-7DAB-4F81-9AB6-FF94FF5614AE}" type="slidenum">
              <a:rPr lang="en-US" smtClean="0"/>
              <a:t>‹#›</a:t>
            </a:fld>
            <a:endParaRPr lang="en-US"/>
          </a:p>
        </p:txBody>
      </p:sp>
    </p:spTree>
    <p:extLst>
      <p:ext uri="{BB962C8B-B14F-4D97-AF65-F5344CB8AC3E}">
        <p14:creationId xmlns:p14="http://schemas.microsoft.com/office/powerpoint/2010/main" val="4563685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39">
          <p15:clr>
            <a:srgbClr val="F26B43"/>
          </p15:clr>
        </p15:guide>
        <p15:guide id="4" orient="horz" pos="933">
          <p15:clr>
            <a:srgbClr val="F26B43"/>
          </p15:clr>
        </p15:guide>
        <p15:guide id="5" pos="6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68" y="4673566"/>
            <a:ext cx="11915776" cy="1415640"/>
          </a:xfrm>
        </p:spPr>
        <p:txBody>
          <a:bodyPr>
            <a:normAutofit fontScale="90000"/>
          </a:bodyPr>
          <a:lstStyle/>
          <a:p>
            <a:r>
              <a:rPr lang="en-US" sz="5400" dirty="0"/>
              <a:t>US-20, Bonneville Co Line to Idaho Falls</a:t>
            </a:r>
            <a:br>
              <a:rPr lang="en-US" dirty="0"/>
            </a:br>
            <a:r>
              <a:rPr lang="en-US" sz="3600" dirty="0"/>
              <a:t>Key No. 23244</a:t>
            </a:r>
            <a:endParaRPr lang="en-US" dirty="0"/>
          </a:p>
        </p:txBody>
      </p:sp>
      <p:pic>
        <p:nvPicPr>
          <p:cNvPr id="7" name="Picture 6" descr="A road in the middle of a desert&#10;&#10;AI-generated content may be incorrect.">
            <a:extLst>
              <a:ext uri="{FF2B5EF4-FFF2-40B4-BE49-F238E27FC236}">
                <a16:creationId xmlns:a16="http://schemas.microsoft.com/office/drawing/2014/main" id="{5331DCEF-9F77-316A-6DA3-D8BB996F5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1" y="261399"/>
            <a:ext cx="5767950" cy="3846070"/>
          </a:xfrm>
          <a:prstGeom prst="rect">
            <a:avLst/>
          </a:prstGeom>
          <a:ln w="57150">
            <a:solidFill>
              <a:schemeClr val="tx2">
                <a:lumMod val="75000"/>
              </a:schemeClr>
            </a:solidFill>
          </a:ln>
        </p:spPr>
      </p:pic>
      <p:pic>
        <p:nvPicPr>
          <p:cNvPr id="5" name="Picture 4" descr="A group of buses on a road&#10;&#10;AI-generated content may be incorrect.">
            <a:extLst>
              <a:ext uri="{FF2B5EF4-FFF2-40B4-BE49-F238E27FC236}">
                <a16:creationId xmlns:a16="http://schemas.microsoft.com/office/drawing/2014/main" id="{B3A83CE8-5F89-9151-235E-6B1C19766F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335" y="768794"/>
            <a:ext cx="6148369" cy="3846069"/>
          </a:xfrm>
          <a:prstGeom prst="rect">
            <a:avLst/>
          </a:prstGeom>
          <a:ln w="57150">
            <a:solidFill>
              <a:schemeClr val="tx2">
                <a:lumMod val="75000"/>
              </a:schemeClr>
            </a:solidFill>
          </a:ln>
        </p:spPr>
      </p:pic>
    </p:spTree>
    <p:extLst>
      <p:ext uri="{BB962C8B-B14F-4D97-AF65-F5344CB8AC3E}">
        <p14:creationId xmlns:p14="http://schemas.microsoft.com/office/powerpoint/2010/main" val="233891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33292"/>
            <a:ext cx="10515600" cy="558605"/>
          </a:xfrm>
        </p:spPr>
        <p:txBody>
          <a:bodyPr>
            <a:noAutofit/>
          </a:bodyPr>
          <a:lstStyle/>
          <a:p>
            <a:r>
              <a:rPr lang="en-US" sz="2800" dirty="0"/>
              <a:t>LOCATION:</a:t>
            </a:r>
            <a:br>
              <a:rPr lang="en-US" sz="2800" dirty="0"/>
            </a:br>
            <a:br>
              <a:rPr lang="en-US" sz="2800" dirty="0"/>
            </a:br>
            <a:r>
              <a:rPr lang="en-US" sz="2800" dirty="0"/>
              <a:t>KN 23244 US-20; Bonneville Co Line to Idaho Falls</a:t>
            </a:r>
            <a:endParaRPr lang="en-US" sz="1600" dirty="0"/>
          </a:p>
        </p:txBody>
      </p:sp>
      <p:sp>
        <p:nvSpPr>
          <p:cNvPr id="3" name="Content Placeholder 2"/>
          <p:cNvSpPr>
            <a:spLocks noGrp="1"/>
          </p:cNvSpPr>
          <p:nvPr>
            <p:ph idx="1"/>
          </p:nvPr>
        </p:nvSpPr>
        <p:spPr>
          <a:xfrm>
            <a:off x="258097" y="1791380"/>
            <a:ext cx="4500716" cy="3890964"/>
          </a:xfrm>
        </p:spPr>
        <p:txBody>
          <a:bodyPr>
            <a:normAutofit lnSpcReduction="10000"/>
          </a:bodyPr>
          <a:lstStyle/>
          <a:p>
            <a:r>
              <a:rPr lang="en-US" dirty="0"/>
              <a:t>Reconstruct 20 miles of existing US-20 from Two-Lane to Four-Lane</a:t>
            </a:r>
          </a:p>
          <a:p>
            <a:pPr lvl="1"/>
            <a:r>
              <a:rPr lang="en-US" dirty="0"/>
              <a:t>Opportunities:</a:t>
            </a:r>
          </a:p>
          <a:p>
            <a:pPr lvl="2"/>
            <a:r>
              <a:rPr lang="en-US" dirty="0"/>
              <a:t>40 miles of two-lane road</a:t>
            </a:r>
          </a:p>
          <a:p>
            <a:pPr lvl="2"/>
            <a:r>
              <a:rPr lang="en-US" dirty="0"/>
              <a:t>Constructed primarily away from traffic</a:t>
            </a:r>
          </a:p>
          <a:p>
            <a:pPr lvl="1"/>
            <a:r>
              <a:rPr lang="en-US" dirty="0"/>
              <a:t>Challenges:</a:t>
            </a:r>
          </a:p>
          <a:p>
            <a:pPr lvl="2"/>
            <a:r>
              <a:rPr lang="en-US" dirty="0"/>
              <a:t>Peak Traffic from INL</a:t>
            </a:r>
          </a:p>
          <a:p>
            <a:pPr lvl="2"/>
            <a:r>
              <a:rPr lang="en-US" dirty="0"/>
              <a:t>Rock excavation</a:t>
            </a:r>
          </a:p>
          <a:p>
            <a:pPr lvl="3"/>
            <a:r>
              <a:rPr lang="en-US" dirty="0"/>
              <a:t>Over 400,000 CY (</a:t>
            </a:r>
            <a:r>
              <a:rPr lang="en-US"/>
              <a:t>250,000 SY) of </a:t>
            </a:r>
            <a:r>
              <a:rPr lang="en-US" dirty="0"/>
              <a:t>the 1,500,000 CY of excavation is potentially rock</a:t>
            </a:r>
          </a:p>
          <a:p>
            <a:pPr marL="457200" lvl="1" indent="0">
              <a:buNone/>
            </a:pPr>
            <a:endParaRPr lang="en-US" dirty="0"/>
          </a:p>
          <a:p>
            <a:endParaRPr lang="en-US" dirty="0"/>
          </a:p>
          <a:p>
            <a:endParaRPr lang="en-US" dirty="0"/>
          </a:p>
        </p:txBody>
      </p:sp>
      <p:pic>
        <p:nvPicPr>
          <p:cNvPr id="6" name="Picture 5">
            <a:extLst>
              <a:ext uri="{FF2B5EF4-FFF2-40B4-BE49-F238E27FC236}">
                <a16:creationId xmlns:a16="http://schemas.microsoft.com/office/drawing/2014/main" id="{7CDEF73A-1368-D6DB-BD3E-E529D97A5A2D}"/>
              </a:ext>
            </a:extLst>
          </p:cNvPr>
          <p:cNvPicPr>
            <a:picLocks noChangeAspect="1"/>
          </p:cNvPicPr>
          <p:nvPr/>
        </p:nvPicPr>
        <p:blipFill>
          <a:blip r:embed="rId3"/>
          <a:stretch>
            <a:fillRect/>
          </a:stretch>
        </p:blipFill>
        <p:spPr>
          <a:xfrm>
            <a:off x="4758813" y="1879399"/>
            <a:ext cx="7066582" cy="3281363"/>
          </a:xfrm>
          <a:prstGeom prst="rect">
            <a:avLst/>
          </a:prstGeom>
        </p:spPr>
      </p:pic>
      <p:sp>
        <p:nvSpPr>
          <p:cNvPr id="4" name="Callout: Bent Line 3">
            <a:extLst>
              <a:ext uri="{FF2B5EF4-FFF2-40B4-BE49-F238E27FC236}">
                <a16:creationId xmlns:a16="http://schemas.microsoft.com/office/drawing/2014/main" id="{FD6FFDC4-5B0B-3CF4-8453-7BA582A81902}"/>
              </a:ext>
            </a:extLst>
          </p:cNvPr>
          <p:cNvSpPr/>
          <p:nvPr/>
        </p:nvSpPr>
        <p:spPr>
          <a:xfrm>
            <a:off x="8178281" y="2046807"/>
            <a:ext cx="1950720" cy="548640"/>
          </a:xfrm>
          <a:prstGeom prst="borderCallout2">
            <a:avLst>
              <a:gd name="adj1" fmla="val 18750"/>
              <a:gd name="adj2" fmla="val -8333"/>
              <a:gd name="adj3" fmla="val 18750"/>
              <a:gd name="adj4" fmla="val -16667"/>
              <a:gd name="adj5" fmla="val 184402"/>
              <a:gd name="adj6" fmla="val -237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BEGIN PROJECT MP 281</a:t>
            </a:r>
          </a:p>
        </p:txBody>
      </p:sp>
      <p:sp>
        <p:nvSpPr>
          <p:cNvPr id="7" name="Callout: Bent Line 6">
            <a:extLst>
              <a:ext uri="{FF2B5EF4-FFF2-40B4-BE49-F238E27FC236}">
                <a16:creationId xmlns:a16="http://schemas.microsoft.com/office/drawing/2014/main" id="{2110789D-1060-4390-877B-67EADB31A682}"/>
              </a:ext>
            </a:extLst>
          </p:cNvPr>
          <p:cNvSpPr/>
          <p:nvPr/>
        </p:nvSpPr>
        <p:spPr>
          <a:xfrm>
            <a:off x="7385801" y="4018365"/>
            <a:ext cx="1767840" cy="612648"/>
          </a:xfrm>
          <a:prstGeom prst="borderCallout2">
            <a:avLst>
              <a:gd name="adj1" fmla="val 42382"/>
              <a:gd name="adj2" fmla="val 108334"/>
              <a:gd name="adj3" fmla="val 42382"/>
              <a:gd name="adj4" fmla="val 127500"/>
              <a:gd name="adj5" fmla="val -81428"/>
              <a:gd name="adj6" fmla="val 16004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END PROJECT MP 301</a:t>
            </a:r>
          </a:p>
        </p:txBody>
      </p:sp>
    </p:spTree>
    <p:extLst>
      <p:ext uri="{BB962C8B-B14F-4D97-AF65-F5344CB8AC3E}">
        <p14:creationId xmlns:p14="http://schemas.microsoft.com/office/powerpoint/2010/main" val="1828963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F15D0-4943-355C-F486-4B1168BE48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A19DF9-D1D6-1E97-064D-083097106E24}"/>
              </a:ext>
            </a:extLst>
          </p:cNvPr>
          <p:cNvSpPr>
            <a:spLocks noGrp="1"/>
          </p:cNvSpPr>
          <p:nvPr>
            <p:ph type="title"/>
          </p:nvPr>
        </p:nvSpPr>
        <p:spPr>
          <a:xfrm>
            <a:off x="381000" y="633292"/>
            <a:ext cx="10515600" cy="215079"/>
          </a:xfrm>
        </p:spPr>
        <p:txBody>
          <a:bodyPr>
            <a:noAutofit/>
          </a:bodyPr>
          <a:lstStyle/>
          <a:p>
            <a:r>
              <a:rPr lang="en-US" sz="2800" dirty="0"/>
              <a:t>CONSTRUCTION PHASES:</a:t>
            </a:r>
            <a:br>
              <a:rPr lang="en-US" sz="2800" dirty="0"/>
            </a:br>
            <a:br>
              <a:rPr lang="en-US" sz="2800" dirty="0"/>
            </a:br>
            <a:r>
              <a:rPr lang="en-US" sz="2800" dirty="0"/>
              <a:t>KN 23244 US-20; Bonneville Co Line to Idaho Falls</a:t>
            </a:r>
            <a:endParaRPr lang="en-US" sz="1600" dirty="0"/>
          </a:p>
        </p:txBody>
      </p:sp>
      <p:sp>
        <p:nvSpPr>
          <p:cNvPr id="3" name="Content Placeholder 2">
            <a:extLst>
              <a:ext uri="{FF2B5EF4-FFF2-40B4-BE49-F238E27FC236}">
                <a16:creationId xmlns:a16="http://schemas.microsoft.com/office/drawing/2014/main" id="{6D083218-360C-62FE-A9BE-19CFBD2CBB18}"/>
              </a:ext>
            </a:extLst>
          </p:cNvPr>
          <p:cNvSpPr>
            <a:spLocks noGrp="1"/>
          </p:cNvSpPr>
          <p:nvPr>
            <p:ph idx="1"/>
          </p:nvPr>
        </p:nvSpPr>
        <p:spPr>
          <a:xfrm>
            <a:off x="249625" y="1497107"/>
            <a:ext cx="4500716" cy="4589928"/>
          </a:xfrm>
        </p:spPr>
        <p:txBody>
          <a:bodyPr>
            <a:normAutofit fontScale="55000" lnSpcReduction="20000"/>
          </a:bodyPr>
          <a:lstStyle/>
          <a:p>
            <a:r>
              <a:rPr lang="en-US" dirty="0"/>
              <a:t>In 1951, ITD acquired 400 feet of right of way (ROW) between the puzzle and Idaho Falls.  Much of that ROW is farmed and grazed. Pivots and fences require adjustment. Construction is in the existing ROW.</a:t>
            </a:r>
          </a:p>
          <a:p>
            <a:r>
              <a:rPr lang="en-US" u="sng" dirty="0"/>
              <a:t>MP 291 T0 301; Phase 1 : (EB lanes through more developed area):</a:t>
            </a:r>
            <a:r>
              <a:rPr lang="en-US" dirty="0"/>
              <a:t>   </a:t>
            </a:r>
          </a:p>
          <a:p>
            <a:pPr lvl="1"/>
            <a:r>
              <a:rPr lang="en-US" dirty="0"/>
              <a:t>Residential, farming, ranching, and recreational approaches.</a:t>
            </a:r>
          </a:p>
          <a:p>
            <a:pPr lvl="1"/>
            <a:r>
              <a:rPr lang="en-US" dirty="0"/>
              <a:t>Public Roads</a:t>
            </a:r>
          </a:p>
          <a:p>
            <a:pPr lvl="1"/>
            <a:r>
              <a:rPr lang="en-US" dirty="0"/>
              <a:t>Rock Excavation</a:t>
            </a:r>
          </a:p>
          <a:p>
            <a:r>
              <a:rPr lang="en-US" u="sng" dirty="0"/>
              <a:t>MP 291 TP 301: Phase 2 (WB lanes through more developed area):</a:t>
            </a:r>
            <a:r>
              <a:rPr lang="en-US" dirty="0"/>
              <a:t>   </a:t>
            </a:r>
          </a:p>
          <a:p>
            <a:pPr lvl="1"/>
            <a:r>
              <a:rPr lang="en-US" dirty="0"/>
              <a:t>Residential, farming, ranching, and recreational approaches.</a:t>
            </a:r>
          </a:p>
          <a:p>
            <a:pPr lvl="1"/>
            <a:r>
              <a:rPr lang="en-US" dirty="0"/>
              <a:t>Public Roads</a:t>
            </a:r>
          </a:p>
          <a:p>
            <a:pPr lvl="1"/>
            <a:r>
              <a:rPr lang="en-US" dirty="0"/>
              <a:t>Rock Excavation</a:t>
            </a:r>
          </a:p>
          <a:p>
            <a:r>
              <a:rPr lang="en-US" u="sng" dirty="0"/>
              <a:t>MP 281 TO 291: Phase 1</a:t>
            </a:r>
            <a:r>
              <a:rPr lang="en-US" dirty="0"/>
              <a:t>: </a:t>
            </a:r>
            <a:r>
              <a:rPr lang="en-US" u="sng" dirty="0"/>
              <a:t>(EB lanes through less developed area)</a:t>
            </a:r>
            <a:r>
              <a:rPr lang="en-US" dirty="0"/>
              <a:t>   </a:t>
            </a:r>
          </a:p>
          <a:p>
            <a:pPr lvl="1"/>
            <a:r>
              <a:rPr lang="en-US" dirty="0"/>
              <a:t>Farming, ranching, and recreational approaches.</a:t>
            </a:r>
          </a:p>
          <a:p>
            <a:pPr lvl="1"/>
            <a:r>
              <a:rPr lang="en-US" dirty="0"/>
              <a:t>Rock Excavation</a:t>
            </a:r>
          </a:p>
          <a:p>
            <a:r>
              <a:rPr lang="en-US" u="sng" dirty="0"/>
              <a:t>MP 281 TO 291: PHASE 2:</a:t>
            </a:r>
            <a:r>
              <a:rPr lang="en-US" dirty="0"/>
              <a:t> </a:t>
            </a:r>
            <a:r>
              <a:rPr lang="en-US" u="sng" dirty="0"/>
              <a:t>(WB lanes through less developed area):</a:t>
            </a:r>
            <a:r>
              <a:rPr lang="en-US" dirty="0"/>
              <a:t>   </a:t>
            </a:r>
          </a:p>
          <a:p>
            <a:pPr lvl="1"/>
            <a:r>
              <a:rPr lang="en-US" dirty="0"/>
              <a:t>Farming, ranching, and recreational approaches.</a:t>
            </a:r>
          </a:p>
          <a:p>
            <a:pPr lvl="1"/>
            <a:r>
              <a:rPr lang="en-US" dirty="0"/>
              <a:t>Rock Excavation</a:t>
            </a:r>
          </a:p>
          <a:p>
            <a:endParaRPr lang="en-US" dirty="0"/>
          </a:p>
          <a:p>
            <a:endParaRPr lang="en-US" dirty="0"/>
          </a:p>
        </p:txBody>
      </p:sp>
      <p:pic>
        <p:nvPicPr>
          <p:cNvPr id="6" name="Picture 5">
            <a:extLst>
              <a:ext uri="{FF2B5EF4-FFF2-40B4-BE49-F238E27FC236}">
                <a16:creationId xmlns:a16="http://schemas.microsoft.com/office/drawing/2014/main" id="{6780F8D1-8DEC-7C69-4999-E127746FE9C6}"/>
              </a:ext>
            </a:extLst>
          </p:cNvPr>
          <p:cNvPicPr>
            <a:picLocks noChangeAspect="1"/>
          </p:cNvPicPr>
          <p:nvPr/>
        </p:nvPicPr>
        <p:blipFill>
          <a:blip r:embed="rId3"/>
          <a:stretch>
            <a:fillRect/>
          </a:stretch>
        </p:blipFill>
        <p:spPr>
          <a:xfrm>
            <a:off x="4758813" y="1963375"/>
            <a:ext cx="7066582" cy="3281363"/>
          </a:xfrm>
          <a:prstGeom prst="rect">
            <a:avLst/>
          </a:prstGeom>
        </p:spPr>
      </p:pic>
      <p:sp>
        <p:nvSpPr>
          <p:cNvPr id="8" name="Callout: Bent Line 7">
            <a:extLst>
              <a:ext uri="{FF2B5EF4-FFF2-40B4-BE49-F238E27FC236}">
                <a16:creationId xmlns:a16="http://schemas.microsoft.com/office/drawing/2014/main" id="{ADDDF791-BBCE-4A3B-1D76-F71F529C76A1}"/>
              </a:ext>
            </a:extLst>
          </p:cNvPr>
          <p:cNvSpPr/>
          <p:nvPr/>
        </p:nvSpPr>
        <p:spPr>
          <a:xfrm>
            <a:off x="7847967" y="4395345"/>
            <a:ext cx="2980497" cy="612648"/>
          </a:xfrm>
          <a:prstGeom prst="borderCallout2">
            <a:avLst>
              <a:gd name="adj1" fmla="val -9339"/>
              <a:gd name="adj2" fmla="val 49709"/>
              <a:gd name="adj3" fmla="val -64017"/>
              <a:gd name="adj4" fmla="val 50029"/>
              <a:gd name="adj5" fmla="val -165600"/>
              <a:gd name="adj6" fmla="val 5035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MP 291 T0 301– Phase 1</a:t>
            </a:r>
          </a:p>
          <a:p>
            <a:pPr algn="ctr"/>
            <a:r>
              <a:rPr lang="en-US" sz="1000" dirty="0"/>
              <a:t>Eastbound lanes south of existing US-20. Traffic on existing during construction.</a:t>
            </a:r>
            <a:endParaRPr lang="en-US" sz="1200" dirty="0"/>
          </a:p>
        </p:txBody>
      </p:sp>
      <p:sp>
        <p:nvSpPr>
          <p:cNvPr id="10" name="Callout: Bent Line 9">
            <a:extLst>
              <a:ext uri="{FF2B5EF4-FFF2-40B4-BE49-F238E27FC236}">
                <a16:creationId xmlns:a16="http://schemas.microsoft.com/office/drawing/2014/main" id="{874F2EBD-8F1F-8004-C5B4-2B369BAB1A47}"/>
              </a:ext>
            </a:extLst>
          </p:cNvPr>
          <p:cNvSpPr/>
          <p:nvPr/>
        </p:nvSpPr>
        <p:spPr>
          <a:xfrm>
            <a:off x="4867470" y="3736862"/>
            <a:ext cx="2980497" cy="612648"/>
          </a:xfrm>
          <a:prstGeom prst="borderCallout2">
            <a:avLst>
              <a:gd name="adj1" fmla="val 42382"/>
              <a:gd name="adj2" fmla="val 108334"/>
              <a:gd name="adj3" fmla="val 42382"/>
              <a:gd name="adj4" fmla="val 116856"/>
              <a:gd name="adj5" fmla="val -99568"/>
              <a:gd name="adj6" fmla="val 11266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MP 281 TO 291– Phase 1</a:t>
            </a:r>
          </a:p>
          <a:p>
            <a:pPr algn="ctr"/>
            <a:r>
              <a:rPr lang="en-US" sz="1000" dirty="0"/>
              <a:t>Eastbound lanes south of existing US-20. Traffic on existing during construction.</a:t>
            </a:r>
            <a:endParaRPr lang="en-US" sz="1200" dirty="0"/>
          </a:p>
        </p:txBody>
      </p:sp>
      <p:sp>
        <p:nvSpPr>
          <p:cNvPr id="11" name="Callout: Bent Line 10">
            <a:extLst>
              <a:ext uri="{FF2B5EF4-FFF2-40B4-BE49-F238E27FC236}">
                <a16:creationId xmlns:a16="http://schemas.microsoft.com/office/drawing/2014/main" id="{61E41E29-1867-6097-1F03-CC6AF4FCBF5E}"/>
              </a:ext>
            </a:extLst>
          </p:cNvPr>
          <p:cNvSpPr/>
          <p:nvPr/>
        </p:nvSpPr>
        <p:spPr>
          <a:xfrm>
            <a:off x="8207828" y="2009210"/>
            <a:ext cx="2980497" cy="612648"/>
          </a:xfrm>
          <a:prstGeom prst="borderCallout2">
            <a:avLst>
              <a:gd name="adj1" fmla="val 107826"/>
              <a:gd name="adj2" fmla="val 52012"/>
              <a:gd name="adj3" fmla="val 130716"/>
              <a:gd name="adj4" fmla="val 52993"/>
              <a:gd name="adj5" fmla="val 212510"/>
              <a:gd name="adj6" fmla="val 486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MP 291 T0 301– Phase 2</a:t>
            </a:r>
          </a:p>
          <a:p>
            <a:pPr algn="ctr"/>
            <a:r>
              <a:rPr lang="en-US" sz="1000" dirty="0"/>
              <a:t>Westbound lanes north of existing US-20. Traffic on new EB lanes during construction.</a:t>
            </a:r>
            <a:endParaRPr lang="en-US" sz="1200" dirty="0"/>
          </a:p>
        </p:txBody>
      </p:sp>
      <p:sp>
        <p:nvSpPr>
          <p:cNvPr id="12" name="Callout: Bent Line 11">
            <a:extLst>
              <a:ext uri="{FF2B5EF4-FFF2-40B4-BE49-F238E27FC236}">
                <a16:creationId xmlns:a16="http://schemas.microsoft.com/office/drawing/2014/main" id="{A1FF763E-E5E2-1344-6F21-F70FB2084113}"/>
              </a:ext>
            </a:extLst>
          </p:cNvPr>
          <p:cNvSpPr/>
          <p:nvPr/>
        </p:nvSpPr>
        <p:spPr>
          <a:xfrm>
            <a:off x="4993072" y="2009210"/>
            <a:ext cx="2980497" cy="612648"/>
          </a:xfrm>
          <a:prstGeom prst="borderCallout2">
            <a:avLst>
              <a:gd name="adj1" fmla="val 106348"/>
              <a:gd name="adj2" fmla="val 52923"/>
              <a:gd name="adj3" fmla="val 130716"/>
              <a:gd name="adj4" fmla="val 52993"/>
              <a:gd name="adj5" fmla="val 175777"/>
              <a:gd name="adj6" fmla="val 10674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MP 281 TO 291– Phase 2</a:t>
            </a:r>
          </a:p>
          <a:p>
            <a:pPr algn="ctr"/>
            <a:r>
              <a:rPr lang="en-US" sz="1000" dirty="0"/>
              <a:t>Westbound lanes on existing US-20. Traffic on new EB lanes during construction.</a:t>
            </a:r>
            <a:endParaRPr lang="en-US" sz="1200" dirty="0"/>
          </a:p>
        </p:txBody>
      </p:sp>
    </p:spTree>
    <p:extLst>
      <p:ext uri="{BB962C8B-B14F-4D97-AF65-F5344CB8AC3E}">
        <p14:creationId xmlns:p14="http://schemas.microsoft.com/office/powerpoint/2010/main" val="791613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8E467-5A7F-C98F-865A-74E201259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6F003A-F236-59C4-274B-291E0046BD57}"/>
              </a:ext>
            </a:extLst>
          </p:cNvPr>
          <p:cNvSpPr>
            <a:spLocks noGrp="1"/>
          </p:cNvSpPr>
          <p:nvPr>
            <p:ph type="title"/>
          </p:nvPr>
        </p:nvSpPr>
        <p:spPr>
          <a:xfrm>
            <a:off x="1816941" y="95781"/>
            <a:ext cx="10787436" cy="460031"/>
          </a:xfrm>
        </p:spPr>
        <p:txBody>
          <a:bodyPr anchor="b">
            <a:normAutofit/>
          </a:bodyPr>
          <a:lstStyle/>
          <a:p>
            <a:r>
              <a:rPr lang="en-US" sz="2200" dirty="0"/>
              <a:t>PM 291 TO 301: KN 23244 US-20; Bonneville Co Line to Idaho Falls</a:t>
            </a:r>
          </a:p>
        </p:txBody>
      </p:sp>
      <p:pic>
        <p:nvPicPr>
          <p:cNvPr id="5" name="Picture 4">
            <a:extLst>
              <a:ext uri="{FF2B5EF4-FFF2-40B4-BE49-F238E27FC236}">
                <a16:creationId xmlns:a16="http://schemas.microsoft.com/office/drawing/2014/main" id="{81DA5D73-EA2A-2684-C65F-8C7056DFDCAE}"/>
              </a:ext>
            </a:extLst>
          </p:cNvPr>
          <p:cNvPicPr>
            <a:picLocks noChangeAspect="1"/>
          </p:cNvPicPr>
          <p:nvPr/>
        </p:nvPicPr>
        <p:blipFill>
          <a:blip r:embed="rId2"/>
          <a:stretch>
            <a:fillRect/>
          </a:stretch>
        </p:blipFill>
        <p:spPr>
          <a:xfrm>
            <a:off x="1066374" y="555812"/>
            <a:ext cx="10653391" cy="5509230"/>
          </a:xfrm>
          <a:prstGeom prst="rect">
            <a:avLst/>
          </a:prstGeom>
        </p:spPr>
      </p:pic>
    </p:spTree>
    <p:extLst>
      <p:ext uri="{BB962C8B-B14F-4D97-AF65-F5344CB8AC3E}">
        <p14:creationId xmlns:p14="http://schemas.microsoft.com/office/powerpoint/2010/main" val="11881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FFE0A-FA2E-761A-F25C-FFADCCBB74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17FFB2-3B51-CED8-F122-556B07E33B36}"/>
              </a:ext>
            </a:extLst>
          </p:cNvPr>
          <p:cNvSpPr>
            <a:spLocks noGrp="1"/>
          </p:cNvSpPr>
          <p:nvPr>
            <p:ph type="body" sz="half" idx="2"/>
          </p:nvPr>
        </p:nvSpPr>
        <p:spPr>
          <a:xfrm>
            <a:off x="242048" y="1600199"/>
            <a:ext cx="2759570" cy="4330359"/>
          </a:xfrm>
        </p:spPr>
        <p:txBody>
          <a:bodyPr>
            <a:normAutofit/>
          </a:bodyPr>
          <a:lstStyle/>
          <a:p>
            <a:r>
              <a:rPr lang="en-US" dirty="0"/>
              <a:t>Key Features:</a:t>
            </a:r>
          </a:p>
          <a:p>
            <a:pPr marL="285750" indent="-285750">
              <a:buFont typeface="Arial" panose="020B0604020202020204" pitchFamily="34" charset="0"/>
              <a:buChar char="•"/>
            </a:pPr>
            <a:r>
              <a:rPr lang="en-US" dirty="0"/>
              <a:t>Nearest Idaho Falls to be constructed first.</a:t>
            </a:r>
          </a:p>
          <a:p>
            <a:pPr marL="285750" indent="-285750">
              <a:buFont typeface="Arial" panose="020B0604020202020204" pitchFamily="34" charset="0"/>
              <a:buChar char="•"/>
            </a:pPr>
            <a:r>
              <a:rPr lang="en-US" dirty="0"/>
              <a:t>Constructing South and then </a:t>
            </a:r>
            <a:r>
              <a:rPr lang="en-US" b="1" dirty="0"/>
              <a:t>north</a:t>
            </a:r>
            <a:r>
              <a:rPr lang="en-US" dirty="0"/>
              <a:t> of the existing US-20</a:t>
            </a:r>
          </a:p>
          <a:p>
            <a:pPr marL="285750" indent="-285750">
              <a:buFont typeface="Arial" panose="020B0604020202020204" pitchFamily="34" charset="0"/>
              <a:buChar char="•"/>
            </a:pPr>
            <a:r>
              <a:rPr lang="en-US" sz="1600" dirty="0"/>
              <a:t>Existing US-20 to be excavated and </a:t>
            </a:r>
            <a:r>
              <a:rPr lang="en-US" dirty="0"/>
              <a:t>utilized while constructing the North lanes </a:t>
            </a:r>
            <a:endParaRPr lang="en-US" sz="1600" dirty="0"/>
          </a:p>
          <a:p>
            <a:pPr marL="0" indent="0">
              <a:buNone/>
            </a:pPr>
            <a:br>
              <a:rPr lang="en-US" dirty="0"/>
            </a:br>
            <a:endParaRPr lang="en-US" dirty="0"/>
          </a:p>
          <a:p>
            <a:pPr lvl="1"/>
            <a:endParaRPr lang="en-US" sz="1600" dirty="0"/>
          </a:p>
          <a:p>
            <a:endParaRPr lang="en-US" dirty="0"/>
          </a:p>
          <a:p>
            <a:endParaRPr lang="en-US" dirty="0"/>
          </a:p>
        </p:txBody>
      </p:sp>
      <p:pic>
        <p:nvPicPr>
          <p:cNvPr id="10" name="Picture 9">
            <a:extLst>
              <a:ext uri="{FF2B5EF4-FFF2-40B4-BE49-F238E27FC236}">
                <a16:creationId xmlns:a16="http://schemas.microsoft.com/office/drawing/2014/main" id="{79D2CED9-9437-050C-E892-D11B8CBF7833}"/>
              </a:ext>
            </a:extLst>
          </p:cNvPr>
          <p:cNvPicPr>
            <a:picLocks noChangeAspect="1"/>
          </p:cNvPicPr>
          <p:nvPr/>
        </p:nvPicPr>
        <p:blipFill>
          <a:blip r:embed="rId2"/>
          <a:stretch>
            <a:fillRect/>
          </a:stretch>
        </p:blipFill>
        <p:spPr>
          <a:xfrm>
            <a:off x="3248675" y="1081429"/>
            <a:ext cx="8943325" cy="5074426"/>
          </a:xfrm>
          <a:prstGeom prst="rect">
            <a:avLst/>
          </a:prstGeom>
        </p:spPr>
      </p:pic>
      <p:sp>
        <p:nvSpPr>
          <p:cNvPr id="11" name="Title 1">
            <a:extLst>
              <a:ext uri="{FF2B5EF4-FFF2-40B4-BE49-F238E27FC236}">
                <a16:creationId xmlns:a16="http://schemas.microsoft.com/office/drawing/2014/main" id="{8F62FB10-DB8D-2FDF-F980-B1C11FC45C79}"/>
              </a:ext>
            </a:extLst>
          </p:cNvPr>
          <p:cNvSpPr txBox="1">
            <a:spLocks/>
          </p:cNvSpPr>
          <p:nvPr/>
        </p:nvSpPr>
        <p:spPr>
          <a:xfrm>
            <a:off x="1341811" y="89647"/>
            <a:ext cx="8512934" cy="97597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US" sz="2800" dirty="0"/>
              <a:t> MP 291 TO 301:</a:t>
            </a:r>
            <a:br>
              <a:rPr lang="en-US" sz="2200" dirty="0"/>
            </a:br>
            <a:r>
              <a:rPr lang="en-US" sz="1000" dirty="0"/>
              <a:t> </a:t>
            </a:r>
            <a:br>
              <a:rPr lang="en-US" sz="2200" dirty="0"/>
            </a:br>
            <a:r>
              <a:rPr lang="en-US" sz="2200" dirty="0"/>
              <a:t>KN 23244 US-20; Bonneville Co Line to Idaho Falls</a:t>
            </a:r>
          </a:p>
        </p:txBody>
      </p:sp>
    </p:spTree>
    <p:extLst>
      <p:ext uri="{BB962C8B-B14F-4D97-AF65-F5344CB8AC3E}">
        <p14:creationId xmlns:p14="http://schemas.microsoft.com/office/powerpoint/2010/main" val="1751414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DEF3-C371-3FB0-3D01-5C84FB5A23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21DBA-27B2-A9AF-E926-3B96018DE99B}"/>
              </a:ext>
            </a:extLst>
          </p:cNvPr>
          <p:cNvSpPr>
            <a:spLocks noGrp="1"/>
          </p:cNvSpPr>
          <p:nvPr>
            <p:ph type="title"/>
          </p:nvPr>
        </p:nvSpPr>
        <p:spPr>
          <a:xfrm>
            <a:off x="1341811" y="89647"/>
            <a:ext cx="8512934" cy="975971"/>
          </a:xfrm>
        </p:spPr>
        <p:txBody>
          <a:bodyPr anchor="b">
            <a:normAutofit/>
          </a:bodyPr>
          <a:lstStyle/>
          <a:p>
            <a:pPr algn="ctr"/>
            <a:r>
              <a:rPr lang="en-US" sz="2800" dirty="0"/>
              <a:t>MP 281 TO 291:</a:t>
            </a:r>
            <a:br>
              <a:rPr lang="en-US" sz="2200" dirty="0"/>
            </a:br>
            <a:r>
              <a:rPr lang="en-US" sz="1000" dirty="0"/>
              <a:t> </a:t>
            </a:r>
            <a:br>
              <a:rPr lang="en-US" sz="2200" dirty="0"/>
            </a:br>
            <a:r>
              <a:rPr lang="en-US" sz="2200" dirty="0"/>
              <a:t>KN 23244 US-20; Bonneville Co Line to Idaho Falls</a:t>
            </a:r>
          </a:p>
        </p:txBody>
      </p:sp>
      <p:sp>
        <p:nvSpPr>
          <p:cNvPr id="3" name="Content Placeholder 2">
            <a:extLst>
              <a:ext uri="{FF2B5EF4-FFF2-40B4-BE49-F238E27FC236}">
                <a16:creationId xmlns:a16="http://schemas.microsoft.com/office/drawing/2014/main" id="{714D4D48-7A6E-E9A9-AFA8-2D6BB672C3CC}"/>
              </a:ext>
            </a:extLst>
          </p:cNvPr>
          <p:cNvSpPr>
            <a:spLocks noGrp="1"/>
          </p:cNvSpPr>
          <p:nvPr>
            <p:ph type="body" sz="half" idx="2"/>
          </p:nvPr>
        </p:nvSpPr>
        <p:spPr>
          <a:xfrm>
            <a:off x="259976" y="1600199"/>
            <a:ext cx="2741641" cy="4330359"/>
          </a:xfrm>
        </p:spPr>
        <p:txBody>
          <a:bodyPr>
            <a:normAutofit/>
          </a:bodyPr>
          <a:lstStyle/>
          <a:p>
            <a:r>
              <a:rPr lang="en-US" dirty="0"/>
              <a:t>Key Features:</a:t>
            </a:r>
          </a:p>
          <a:p>
            <a:pPr marL="285750" indent="-285750">
              <a:buFont typeface="Arial" panose="020B0604020202020204" pitchFamily="34" charset="0"/>
              <a:buChar char="•"/>
            </a:pPr>
            <a:r>
              <a:rPr lang="en-US" dirty="0"/>
              <a:t>Further from Idaho Falls to be constructed second.</a:t>
            </a:r>
          </a:p>
          <a:p>
            <a:pPr marL="285750" indent="-285750">
              <a:buFont typeface="Arial" panose="020B0604020202020204" pitchFamily="34" charset="0"/>
              <a:buChar char="•"/>
            </a:pPr>
            <a:r>
              <a:rPr lang="en-US" dirty="0"/>
              <a:t>Constructing South and then constructing </a:t>
            </a:r>
            <a:r>
              <a:rPr lang="en-US" b="1" dirty="0"/>
              <a:t>on</a:t>
            </a:r>
            <a:r>
              <a:rPr lang="en-US" dirty="0"/>
              <a:t> the existing US-20 alignment </a:t>
            </a:r>
          </a:p>
          <a:p>
            <a:pPr marL="285750" indent="-285750">
              <a:buFont typeface="Arial" panose="020B0604020202020204" pitchFamily="34" charset="0"/>
              <a:buChar char="•"/>
            </a:pPr>
            <a:r>
              <a:rPr lang="en-US" dirty="0"/>
              <a:t>Existing US-20 to be excavated and used with phase 2 </a:t>
            </a:r>
          </a:p>
          <a:p>
            <a:pPr marL="0" indent="0">
              <a:buNone/>
            </a:pPr>
            <a:br>
              <a:rPr lang="en-US" dirty="0"/>
            </a:br>
            <a:endParaRPr lang="en-US" dirty="0"/>
          </a:p>
          <a:p>
            <a:pPr lvl="1"/>
            <a:endParaRPr lang="en-US" sz="1600" dirty="0"/>
          </a:p>
          <a:p>
            <a:endParaRPr lang="en-US" dirty="0"/>
          </a:p>
          <a:p>
            <a:endParaRPr lang="en-US" dirty="0"/>
          </a:p>
        </p:txBody>
      </p:sp>
      <p:pic>
        <p:nvPicPr>
          <p:cNvPr id="8" name="Picture 7">
            <a:extLst>
              <a:ext uri="{FF2B5EF4-FFF2-40B4-BE49-F238E27FC236}">
                <a16:creationId xmlns:a16="http://schemas.microsoft.com/office/drawing/2014/main" id="{213C752E-2DBB-F562-C71F-BDC18A8FD324}"/>
              </a:ext>
            </a:extLst>
          </p:cNvPr>
          <p:cNvPicPr>
            <a:picLocks noChangeAspect="1"/>
          </p:cNvPicPr>
          <p:nvPr/>
        </p:nvPicPr>
        <p:blipFill>
          <a:blip r:embed="rId2"/>
          <a:stretch>
            <a:fillRect/>
          </a:stretch>
        </p:blipFill>
        <p:spPr>
          <a:xfrm>
            <a:off x="3503596" y="1271806"/>
            <a:ext cx="8200724" cy="4586267"/>
          </a:xfrm>
          <a:prstGeom prst="rect">
            <a:avLst/>
          </a:prstGeom>
        </p:spPr>
      </p:pic>
      <p:sp>
        <p:nvSpPr>
          <p:cNvPr id="10" name="TextBox 9">
            <a:extLst>
              <a:ext uri="{FF2B5EF4-FFF2-40B4-BE49-F238E27FC236}">
                <a16:creationId xmlns:a16="http://schemas.microsoft.com/office/drawing/2014/main" id="{9C9CC045-42F2-DC43-5CEF-A209421C8D38}"/>
              </a:ext>
            </a:extLst>
          </p:cNvPr>
          <p:cNvSpPr txBox="1"/>
          <p:nvPr/>
        </p:nvSpPr>
        <p:spPr>
          <a:xfrm>
            <a:off x="9352722" y="1272987"/>
            <a:ext cx="2351598" cy="735107"/>
          </a:xfrm>
          <a:prstGeom prst="rect">
            <a:avLst/>
          </a:prstGeom>
          <a:solidFill>
            <a:schemeClr val="bg1"/>
          </a:solidFill>
        </p:spPr>
        <p:txBody>
          <a:bodyPr wrap="square" rtlCol="0">
            <a:spAutoFit/>
          </a:bodyPr>
          <a:lstStyle/>
          <a:p>
            <a:endParaRPr lang="en-US" dirty="0"/>
          </a:p>
        </p:txBody>
      </p:sp>
      <p:sp>
        <p:nvSpPr>
          <p:cNvPr id="11" name="TextBox 10">
            <a:extLst>
              <a:ext uri="{FF2B5EF4-FFF2-40B4-BE49-F238E27FC236}">
                <a16:creationId xmlns:a16="http://schemas.microsoft.com/office/drawing/2014/main" id="{9F2516C0-0205-CBD2-E23A-9053EAF76B01}"/>
              </a:ext>
            </a:extLst>
          </p:cNvPr>
          <p:cNvSpPr txBox="1"/>
          <p:nvPr/>
        </p:nvSpPr>
        <p:spPr>
          <a:xfrm>
            <a:off x="10399059" y="5513294"/>
            <a:ext cx="1305261" cy="34477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95501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5E3AF-69A1-64CE-482A-429FC5950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7558E8-5190-3E87-BC0C-E489730AFE28}"/>
              </a:ext>
            </a:extLst>
          </p:cNvPr>
          <p:cNvSpPr>
            <a:spLocks noGrp="1"/>
          </p:cNvSpPr>
          <p:nvPr>
            <p:ph type="title"/>
          </p:nvPr>
        </p:nvSpPr>
        <p:spPr>
          <a:xfrm>
            <a:off x="381000" y="633292"/>
            <a:ext cx="10515600" cy="558605"/>
          </a:xfrm>
        </p:spPr>
        <p:txBody>
          <a:bodyPr>
            <a:noAutofit/>
          </a:bodyPr>
          <a:lstStyle/>
          <a:p>
            <a:r>
              <a:rPr lang="en-US" sz="2800" dirty="0"/>
              <a:t>Mass Balance:</a:t>
            </a:r>
            <a:br>
              <a:rPr lang="en-US" sz="2800" dirty="0"/>
            </a:br>
            <a:r>
              <a:rPr lang="en-US" sz="1000" dirty="0"/>
              <a:t> </a:t>
            </a:r>
            <a:br>
              <a:rPr lang="en-US" sz="2800" dirty="0"/>
            </a:br>
            <a:r>
              <a:rPr lang="en-US" sz="2400" dirty="0"/>
              <a:t>KN 23244 US-20; Bonneville Co Line to Idaho Falls</a:t>
            </a:r>
          </a:p>
        </p:txBody>
      </p:sp>
      <p:sp>
        <p:nvSpPr>
          <p:cNvPr id="3" name="Content Placeholder 2">
            <a:extLst>
              <a:ext uri="{FF2B5EF4-FFF2-40B4-BE49-F238E27FC236}">
                <a16:creationId xmlns:a16="http://schemas.microsoft.com/office/drawing/2014/main" id="{0F374B86-8D37-0965-47C0-FB75B82940EE}"/>
              </a:ext>
            </a:extLst>
          </p:cNvPr>
          <p:cNvSpPr>
            <a:spLocks noGrp="1"/>
          </p:cNvSpPr>
          <p:nvPr>
            <p:ph idx="1"/>
          </p:nvPr>
        </p:nvSpPr>
        <p:spPr>
          <a:xfrm>
            <a:off x="249625" y="2009210"/>
            <a:ext cx="4500716" cy="3281363"/>
          </a:xfrm>
        </p:spPr>
        <p:txBody>
          <a:bodyPr>
            <a:normAutofit fontScale="62500" lnSpcReduction="20000"/>
          </a:bodyPr>
          <a:lstStyle/>
          <a:p>
            <a:r>
              <a:rPr lang="en-US" dirty="0"/>
              <a:t>Approximate Mass Balance Results for the Phases Include:</a:t>
            </a:r>
          </a:p>
          <a:p>
            <a:r>
              <a:rPr lang="en-US" u="sng" dirty="0"/>
              <a:t>MP 291 TO 301 Phase 1:</a:t>
            </a:r>
            <a:r>
              <a:rPr lang="en-US" dirty="0"/>
              <a:t>   70,000 CY excess excavated material to be used on MP 281-291 Phase 1;</a:t>
            </a:r>
          </a:p>
          <a:p>
            <a:r>
              <a:rPr lang="en-US" u="sng" dirty="0"/>
              <a:t>MP 291 TO 301 Phase 2:</a:t>
            </a:r>
            <a:r>
              <a:rPr lang="en-US" dirty="0"/>
              <a:t>   213,000 CY (including approximately 18,000 CY of asphalt pavement) of excess material is produced.  Approximately 100,000 CY to be used on MP 281-291, Phase 1.  The remainder to be stockpiled on the west end of the project for future projects.</a:t>
            </a:r>
          </a:p>
          <a:p>
            <a:r>
              <a:rPr lang="en-US" u="sng" dirty="0"/>
              <a:t>MP 281 TO 291 Phase 1</a:t>
            </a:r>
            <a:r>
              <a:rPr lang="en-US" dirty="0"/>
              <a:t>: Uses 170,000 CY from MP 291-301</a:t>
            </a:r>
          </a:p>
          <a:p>
            <a:r>
              <a:rPr lang="en-US" u="sng" dirty="0"/>
              <a:t>MP 281 TO 291 Phase 2:</a:t>
            </a:r>
            <a:r>
              <a:rPr lang="en-US" dirty="0"/>
              <a:t> Excess excavated material to be stockpiled on the west end of the project for future phases.</a:t>
            </a:r>
          </a:p>
          <a:p>
            <a:pPr lvl="1"/>
            <a:endParaRPr lang="en-US" dirty="0"/>
          </a:p>
          <a:p>
            <a:endParaRPr lang="en-US" dirty="0"/>
          </a:p>
          <a:p>
            <a:endParaRPr lang="en-US" dirty="0"/>
          </a:p>
        </p:txBody>
      </p:sp>
      <p:pic>
        <p:nvPicPr>
          <p:cNvPr id="6" name="Picture 5">
            <a:extLst>
              <a:ext uri="{FF2B5EF4-FFF2-40B4-BE49-F238E27FC236}">
                <a16:creationId xmlns:a16="http://schemas.microsoft.com/office/drawing/2014/main" id="{CF42B315-CB92-F9B9-6AB7-693A8A7BDD1C}"/>
              </a:ext>
            </a:extLst>
          </p:cNvPr>
          <p:cNvPicPr>
            <a:picLocks noChangeAspect="1"/>
          </p:cNvPicPr>
          <p:nvPr/>
        </p:nvPicPr>
        <p:blipFill>
          <a:blip r:embed="rId2"/>
          <a:stretch>
            <a:fillRect/>
          </a:stretch>
        </p:blipFill>
        <p:spPr>
          <a:xfrm>
            <a:off x="4750341" y="1882804"/>
            <a:ext cx="7066582" cy="3281363"/>
          </a:xfrm>
          <a:prstGeom prst="rect">
            <a:avLst/>
          </a:prstGeom>
        </p:spPr>
      </p:pic>
      <p:sp>
        <p:nvSpPr>
          <p:cNvPr id="8" name="Callout: Bent Line 7">
            <a:extLst>
              <a:ext uri="{FF2B5EF4-FFF2-40B4-BE49-F238E27FC236}">
                <a16:creationId xmlns:a16="http://schemas.microsoft.com/office/drawing/2014/main" id="{20A81C2F-BF28-A968-BC00-1BBC64D0FDC8}"/>
              </a:ext>
            </a:extLst>
          </p:cNvPr>
          <p:cNvSpPr/>
          <p:nvPr/>
        </p:nvSpPr>
        <p:spPr>
          <a:xfrm>
            <a:off x="7988099" y="4470038"/>
            <a:ext cx="2525916" cy="612648"/>
          </a:xfrm>
          <a:prstGeom prst="borderCallout2">
            <a:avLst>
              <a:gd name="adj1" fmla="val -12295"/>
              <a:gd name="adj2" fmla="val 52420"/>
              <a:gd name="adj3" fmla="val -74361"/>
              <a:gd name="adj4" fmla="val 56641"/>
              <a:gd name="adj5" fmla="val -198111"/>
              <a:gd name="adj6" fmla="val 6360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MP 291 TO 301 – Phase 1</a:t>
            </a:r>
          </a:p>
          <a:p>
            <a:pPr algn="ctr"/>
            <a:r>
              <a:rPr lang="en-US" sz="1000" dirty="0"/>
              <a:t>Eastbound lanes south of existing US-20. Traffic on existing during construction.</a:t>
            </a:r>
            <a:endParaRPr lang="en-US" sz="1200" dirty="0"/>
          </a:p>
        </p:txBody>
      </p:sp>
      <p:sp>
        <p:nvSpPr>
          <p:cNvPr id="10" name="Callout: Bent Line 9">
            <a:extLst>
              <a:ext uri="{FF2B5EF4-FFF2-40B4-BE49-F238E27FC236}">
                <a16:creationId xmlns:a16="http://schemas.microsoft.com/office/drawing/2014/main" id="{5AFC2F37-5D66-C7A4-C3D5-0E3124B11D28}"/>
              </a:ext>
            </a:extLst>
          </p:cNvPr>
          <p:cNvSpPr/>
          <p:nvPr/>
        </p:nvSpPr>
        <p:spPr>
          <a:xfrm>
            <a:off x="4800957" y="3770988"/>
            <a:ext cx="2980497" cy="612648"/>
          </a:xfrm>
          <a:prstGeom prst="borderCallout2">
            <a:avLst>
              <a:gd name="adj1" fmla="val 42382"/>
              <a:gd name="adj2" fmla="val 108334"/>
              <a:gd name="adj3" fmla="val -27073"/>
              <a:gd name="adj4" fmla="val 113211"/>
              <a:gd name="adj5" fmla="val -117301"/>
              <a:gd name="adj6" fmla="val 11569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MP 281 TO  291 – Phase 1</a:t>
            </a:r>
          </a:p>
          <a:p>
            <a:pPr algn="ctr"/>
            <a:r>
              <a:rPr lang="en-US" sz="1000" dirty="0"/>
              <a:t>Eastbound lanes south of existing US-20. Traffic on existing during construction.</a:t>
            </a:r>
            <a:endParaRPr lang="en-US" sz="1200" dirty="0"/>
          </a:p>
        </p:txBody>
      </p:sp>
      <p:sp>
        <p:nvSpPr>
          <p:cNvPr id="11" name="Callout: Bent Line 10">
            <a:extLst>
              <a:ext uri="{FF2B5EF4-FFF2-40B4-BE49-F238E27FC236}">
                <a16:creationId xmlns:a16="http://schemas.microsoft.com/office/drawing/2014/main" id="{7383387E-448D-97D0-AE3F-3E85F83A2B1F}"/>
              </a:ext>
            </a:extLst>
          </p:cNvPr>
          <p:cNvSpPr/>
          <p:nvPr/>
        </p:nvSpPr>
        <p:spPr>
          <a:xfrm>
            <a:off x="8207828" y="2009210"/>
            <a:ext cx="2980497" cy="612648"/>
          </a:xfrm>
          <a:prstGeom prst="borderCallout2">
            <a:avLst>
              <a:gd name="adj1" fmla="val 106348"/>
              <a:gd name="adj2" fmla="val 52923"/>
              <a:gd name="adj3" fmla="val 130716"/>
              <a:gd name="adj4" fmla="val 52993"/>
              <a:gd name="adj5" fmla="val 206599"/>
              <a:gd name="adj6" fmla="val 4647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MP 291 TO 301 – Phase 2</a:t>
            </a:r>
          </a:p>
          <a:p>
            <a:pPr algn="ctr"/>
            <a:r>
              <a:rPr lang="en-US" sz="1000" dirty="0"/>
              <a:t>Westbound lanes north of existing US-20. Traffic on new EB lanes during construction.</a:t>
            </a:r>
            <a:endParaRPr lang="en-US" sz="1200" dirty="0"/>
          </a:p>
        </p:txBody>
      </p:sp>
      <p:sp>
        <p:nvSpPr>
          <p:cNvPr id="12" name="Callout: Bent Line 11">
            <a:extLst>
              <a:ext uri="{FF2B5EF4-FFF2-40B4-BE49-F238E27FC236}">
                <a16:creationId xmlns:a16="http://schemas.microsoft.com/office/drawing/2014/main" id="{4C79AB39-C0D5-0B9D-FDEB-A6538642F491}"/>
              </a:ext>
            </a:extLst>
          </p:cNvPr>
          <p:cNvSpPr/>
          <p:nvPr/>
        </p:nvSpPr>
        <p:spPr>
          <a:xfrm>
            <a:off x="4993072" y="2009210"/>
            <a:ext cx="2980497" cy="612648"/>
          </a:xfrm>
          <a:prstGeom prst="borderCallout2">
            <a:avLst>
              <a:gd name="adj1" fmla="val 106348"/>
              <a:gd name="adj2" fmla="val 52923"/>
              <a:gd name="adj3" fmla="val 135149"/>
              <a:gd name="adj4" fmla="val 72130"/>
              <a:gd name="adj5" fmla="val 166911"/>
              <a:gd name="adj6" fmla="val 10856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MP 281 TO  291 – Phase 2</a:t>
            </a:r>
          </a:p>
          <a:p>
            <a:pPr algn="ctr"/>
            <a:r>
              <a:rPr lang="en-US" sz="1000" dirty="0"/>
              <a:t>Westbound lanes on existing US-20. Traffic on new EB lanes during construction.</a:t>
            </a:r>
            <a:endParaRPr lang="en-US" sz="1200" dirty="0"/>
          </a:p>
        </p:txBody>
      </p:sp>
    </p:spTree>
    <p:extLst>
      <p:ext uri="{BB962C8B-B14F-4D97-AF65-F5344CB8AC3E}">
        <p14:creationId xmlns:p14="http://schemas.microsoft.com/office/powerpoint/2010/main" val="1660133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188" y="240415"/>
            <a:ext cx="5257800" cy="558605"/>
          </a:xfrm>
        </p:spPr>
        <p:txBody>
          <a:bodyPr>
            <a:noAutofit/>
          </a:bodyPr>
          <a:lstStyle/>
          <a:p>
            <a:pPr algn="ctr"/>
            <a:r>
              <a:rPr lang="en-US" sz="2800" dirty="0"/>
              <a:t>Intersections / Refuge </a:t>
            </a:r>
            <a:br>
              <a:rPr lang="en-US" sz="2000" dirty="0"/>
            </a:br>
            <a:r>
              <a:rPr lang="en-US" sz="1600" dirty="0"/>
              <a:t>KN 23244  US-20, Bonneville Co Line to Idaho Falls</a:t>
            </a:r>
          </a:p>
        </p:txBody>
      </p:sp>
      <p:pic>
        <p:nvPicPr>
          <p:cNvPr id="7" name="Picture 6" descr="A diagram of a diagram of a diagram&#10;&#10;Description automatically generated with medium confidence">
            <a:extLst>
              <a:ext uri="{FF2B5EF4-FFF2-40B4-BE49-F238E27FC236}">
                <a16:creationId xmlns:a16="http://schemas.microsoft.com/office/drawing/2014/main" id="{7E5387A9-B209-07BE-8D98-8018B1275B0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347" y="3429000"/>
            <a:ext cx="8601950" cy="2769839"/>
          </a:xfrm>
          <a:prstGeom prst="rect">
            <a:avLst/>
          </a:prstGeom>
          <a:noFill/>
          <a:ln>
            <a:noFill/>
          </a:ln>
        </p:spPr>
      </p:pic>
      <p:grpSp>
        <p:nvGrpSpPr>
          <p:cNvPr id="4" name="Group 3">
            <a:extLst>
              <a:ext uri="{FF2B5EF4-FFF2-40B4-BE49-F238E27FC236}">
                <a16:creationId xmlns:a16="http://schemas.microsoft.com/office/drawing/2014/main" id="{8020F06D-C344-17D7-6BA6-E92C98C3E1CB}"/>
              </a:ext>
            </a:extLst>
          </p:cNvPr>
          <p:cNvGrpSpPr/>
          <p:nvPr/>
        </p:nvGrpSpPr>
        <p:grpSpPr>
          <a:xfrm>
            <a:off x="6820853" y="90534"/>
            <a:ext cx="5257801" cy="4199467"/>
            <a:chOff x="308514" y="-1110272"/>
            <a:chExt cx="5867935" cy="3977495"/>
          </a:xfrm>
        </p:grpSpPr>
        <p:pic>
          <p:nvPicPr>
            <p:cNvPr id="5" name="Picture 4" descr="A road with many roads&#10;&#10;AI-generated content may be incorrect.">
              <a:extLst>
                <a:ext uri="{FF2B5EF4-FFF2-40B4-BE49-F238E27FC236}">
                  <a16:creationId xmlns:a16="http://schemas.microsoft.com/office/drawing/2014/main" id="{EAA3E8D6-785B-D154-EE28-4F280CFB013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046" r="5901"/>
            <a:stretch>
              <a:fillRect/>
            </a:stretch>
          </p:blipFill>
          <p:spPr bwMode="auto">
            <a:xfrm>
              <a:off x="308514" y="-1110272"/>
              <a:ext cx="5867935" cy="3977495"/>
            </a:xfrm>
            <a:prstGeom prst="rect">
              <a:avLst/>
            </a:prstGeom>
            <a:ln>
              <a:noFill/>
            </a:ln>
            <a:extLst>
              <a:ext uri="{53640926-AAD7-44D8-BBD7-CCE9431645EC}">
                <a14:shadowObscured xmlns:a14="http://schemas.microsoft.com/office/drawing/2010/main"/>
              </a:ext>
            </a:extLst>
          </p:spPr>
        </p:pic>
        <p:sp>
          <p:nvSpPr>
            <p:cNvPr id="6" name="Text Box 1">
              <a:extLst>
                <a:ext uri="{FF2B5EF4-FFF2-40B4-BE49-F238E27FC236}">
                  <a16:creationId xmlns:a16="http://schemas.microsoft.com/office/drawing/2014/main" id="{3D43A1C3-E43C-0AF8-9CF8-0A54C3DCE4EF}"/>
                </a:ext>
              </a:extLst>
            </p:cNvPr>
            <p:cNvSpPr txBox="1"/>
            <p:nvPr/>
          </p:nvSpPr>
          <p:spPr>
            <a:xfrm>
              <a:off x="607161" y="3658"/>
              <a:ext cx="1970755" cy="74683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Aft>
                  <a:spcPts val="800"/>
                </a:spcAft>
                <a:buNone/>
              </a:pPr>
              <a:r>
                <a:rPr lang="en-US" sz="2000" b="1" i="1" kern="100" dirty="0">
                  <a:solidFill>
                    <a:srgbClr val="FFFFFF"/>
                  </a:solidFill>
                  <a:effectLst>
                    <a:outerShdw blurRad="50800" dist="38100" dir="2700000" algn="tl">
                      <a:srgbClr val="000000">
                        <a:alpha val="40000"/>
                      </a:srgbClr>
                    </a:outerShdw>
                  </a:effectLst>
                  <a:latin typeface="Aptos" panose="020B0004020202020204" pitchFamily="34" charset="0"/>
                  <a:ea typeface="Aptos" panose="020B0004020202020204" pitchFamily="34" charset="0"/>
                  <a:cs typeface="Times New Roman" panose="02020603050405020304" pitchFamily="18" charset="0"/>
                </a:rPr>
                <a:t>Intersection</a:t>
              </a:r>
            </a:p>
            <a:p>
              <a:pPr marL="0" marR="0" algn="ctr">
                <a:lnSpc>
                  <a:spcPct val="107000"/>
                </a:lnSpc>
                <a:spcAft>
                  <a:spcPts val="800"/>
                </a:spcAft>
                <a:buNone/>
              </a:pPr>
              <a:r>
                <a:rPr lang="en-US" b="1" i="1" kern="100" dirty="0">
                  <a:solidFill>
                    <a:srgbClr val="FFFFFF"/>
                  </a:solidFill>
                  <a:effectLst>
                    <a:outerShdw blurRad="50800" dist="38100" dir="2700000" algn="tl">
                      <a:srgbClr val="000000">
                        <a:alpha val="40000"/>
                      </a:srgbClr>
                    </a:outerShdw>
                  </a:effectLst>
                  <a:latin typeface="Aptos" panose="020B0004020202020204" pitchFamily="34" charset="0"/>
                  <a:ea typeface="Aptos" panose="020B0004020202020204" pitchFamily="34" charset="0"/>
                  <a:cs typeface="Times New Roman" panose="02020603050405020304" pitchFamily="18" charset="0"/>
                </a:rPr>
                <a:t>Refuge example</a:t>
              </a:r>
              <a:r>
                <a:rPr lang="en-US" sz="1100" b="1" i="1" kern="100" dirty="0">
                  <a:solidFill>
                    <a:srgbClr val="FFFFFF"/>
                  </a:solidFill>
                  <a:effectLst>
                    <a:outerShdw blurRad="50800" dist="38100" dir="2700000" algn="tl">
                      <a:srgbClr val="000000">
                        <a:alpha val="40000"/>
                      </a:srgbClr>
                    </a:outerShdw>
                  </a:effectLst>
                  <a:latin typeface="Aptos" panose="020B0004020202020204" pitchFamily="34" charset="0"/>
                  <a:ea typeface="Aptos" panose="020B0004020202020204" pitchFamily="34" charset="0"/>
                  <a:cs typeface="Times New Roman" panose="02020603050405020304" pitchFamily="18" charset="0"/>
                </a:rPr>
                <a:t>.</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p:txBody>
        </p:sp>
      </p:grpSp>
      <p:sp>
        <p:nvSpPr>
          <p:cNvPr id="3" name="Content Placeholder 2">
            <a:extLst>
              <a:ext uri="{FF2B5EF4-FFF2-40B4-BE49-F238E27FC236}">
                <a16:creationId xmlns:a16="http://schemas.microsoft.com/office/drawing/2014/main" id="{8C9993E9-922F-10DE-6A2F-72CED2FFE437}"/>
              </a:ext>
            </a:extLst>
          </p:cNvPr>
          <p:cNvSpPr txBox="1">
            <a:spLocks/>
          </p:cNvSpPr>
          <p:nvPr/>
        </p:nvSpPr>
        <p:spPr>
          <a:xfrm>
            <a:off x="391552" y="1120904"/>
            <a:ext cx="5883742" cy="222293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100" dirty="0"/>
          </a:p>
          <a:p>
            <a:pPr marL="0" indent="0">
              <a:buNone/>
            </a:pPr>
            <a:r>
              <a:rPr lang="en-US" dirty="0"/>
              <a:t>Key Features:</a:t>
            </a:r>
          </a:p>
          <a:p>
            <a:pPr marL="285750" indent="-285750"/>
            <a:r>
              <a:rPr lang="en-US" dirty="0"/>
              <a:t>Improves safety </a:t>
            </a:r>
          </a:p>
          <a:p>
            <a:pPr marL="285750" indent="-285750"/>
            <a:r>
              <a:rPr lang="en-US" dirty="0"/>
              <a:t>Wide enough for truck and trailer</a:t>
            </a:r>
          </a:p>
          <a:p>
            <a:pPr marL="285750" indent="-285750"/>
            <a:r>
              <a:rPr lang="en-US" dirty="0"/>
              <a:t>Deceleration lanes</a:t>
            </a:r>
          </a:p>
          <a:p>
            <a:pPr marL="285750" indent="-285750"/>
            <a:r>
              <a:rPr lang="en-US" dirty="0"/>
              <a:t>Reduces conflict point </a:t>
            </a:r>
          </a:p>
          <a:p>
            <a:pPr marL="0" indent="0">
              <a:buNone/>
            </a:pPr>
            <a:endParaRPr lang="en-US" dirty="0"/>
          </a:p>
          <a:p>
            <a:pPr marL="0" indent="0">
              <a:buFont typeface="Arial" panose="020B0604020202020204" pitchFamily="34" charset="0"/>
              <a:buNone/>
            </a:pPr>
            <a:endParaRPr lang="en-US" dirty="0"/>
          </a:p>
          <a:p>
            <a:pPr lvl="1"/>
            <a:endParaRPr lang="en-US" sz="1600" dirty="0"/>
          </a:p>
          <a:p>
            <a:endParaRPr lang="en-US" dirty="0"/>
          </a:p>
          <a:p>
            <a:endParaRPr lang="en-US" dirty="0"/>
          </a:p>
        </p:txBody>
      </p:sp>
    </p:spTree>
    <p:extLst>
      <p:ext uri="{BB962C8B-B14F-4D97-AF65-F5344CB8AC3E}">
        <p14:creationId xmlns:p14="http://schemas.microsoft.com/office/powerpoint/2010/main" val="3766409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6655"/>
            <a:ext cx="10515600" cy="558605"/>
          </a:xfrm>
        </p:spPr>
        <p:txBody>
          <a:bodyPr>
            <a:noAutofit/>
          </a:bodyPr>
          <a:lstStyle/>
          <a:p>
            <a:pPr algn="ctr"/>
            <a:r>
              <a:rPr lang="en-US" sz="2800" dirty="0"/>
              <a:t>Approximate Quantities</a:t>
            </a:r>
            <a:br>
              <a:rPr lang="en-US" sz="2800" dirty="0"/>
            </a:br>
            <a:br>
              <a:rPr lang="en-US" sz="2000" dirty="0"/>
            </a:br>
            <a:r>
              <a:rPr lang="en-US" sz="1600" dirty="0"/>
              <a:t>KN 23244  US-20, Bonneville Co Line to Idaho Falls</a:t>
            </a:r>
          </a:p>
        </p:txBody>
      </p:sp>
      <p:sp>
        <p:nvSpPr>
          <p:cNvPr id="3" name="Content Placeholder 2"/>
          <p:cNvSpPr>
            <a:spLocks noGrp="1"/>
          </p:cNvSpPr>
          <p:nvPr>
            <p:ph idx="1"/>
          </p:nvPr>
        </p:nvSpPr>
        <p:spPr>
          <a:xfrm>
            <a:off x="838200" y="1576507"/>
            <a:ext cx="10161494" cy="4232623"/>
          </a:xfrm>
        </p:spPr>
        <p:txBody>
          <a:bodyPr numCol="1">
            <a:normAutofit/>
          </a:bodyPr>
          <a:lstStyle/>
          <a:p>
            <a:r>
              <a:rPr lang="en-US" dirty="0"/>
              <a:t>Roadway</a:t>
            </a:r>
          </a:p>
          <a:p>
            <a:pPr lvl="1"/>
            <a:r>
              <a:rPr lang="en-US" dirty="0"/>
              <a:t>Excavation ~1,500,000 CY (425,000 CY Rock Excavation)</a:t>
            </a:r>
          </a:p>
          <a:p>
            <a:pPr lvl="1"/>
            <a:r>
              <a:rPr lang="en-US" dirty="0"/>
              <a:t>HMA SP3 ~231,000 TON</a:t>
            </a:r>
          </a:p>
          <a:p>
            <a:pPr lvl="1"/>
            <a:r>
              <a:rPr lang="en-US" dirty="0"/>
              <a:t>¾” Aggregate (Open Graded Base) ~400,000 TON</a:t>
            </a:r>
          </a:p>
          <a:p>
            <a:pPr lvl="1"/>
            <a:r>
              <a:rPr lang="en-US" dirty="0"/>
              <a:t>Granular Subbase ~1,137,000 TON</a:t>
            </a:r>
          </a:p>
          <a:p>
            <a:pPr lvl="1"/>
            <a:r>
              <a:rPr lang="en-US" dirty="0"/>
              <a:t>Culverts ~23,000 FT</a:t>
            </a:r>
          </a:p>
          <a:p>
            <a:r>
              <a:rPr lang="en-US" dirty="0"/>
              <a:t>Additional Considerations</a:t>
            </a:r>
          </a:p>
          <a:p>
            <a:pPr lvl="1"/>
            <a:r>
              <a:rPr lang="en-US" dirty="0"/>
              <a:t>2 construction seasons (Completed fall of 2027)</a:t>
            </a:r>
          </a:p>
          <a:p>
            <a:pPr lvl="1"/>
            <a:r>
              <a:rPr lang="en-US" dirty="0"/>
              <a:t>Six Intersection/Refuge Locations</a:t>
            </a:r>
          </a:p>
          <a:p>
            <a:pPr lvl="1"/>
            <a:r>
              <a:rPr lang="en-US" dirty="0"/>
              <a:t>Two Crossover locations</a:t>
            </a:r>
          </a:p>
          <a:p>
            <a:pPr lvl="1"/>
            <a:r>
              <a:rPr lang="en-US" dirty="0"/>
              <a:t>RWIS, ATR, Luminaire Relocation</a:t>
            </a:r>
          </a:p>
        </p:txBody>
      </p:sp>
    </p:spTree>
    <p:extLst>
      <p:ext uri="{BB962C8B-B14F-4D97-AF65-F5344CB8AC3E}">
        <p14:creationId xmlns:p14="http://schemas.microsoft.com/office/powerpoint/2010/main" val="2632965867"/>
      </p:ext>
    </p:extLst>
  </p:cSld>
  <p:clrMapOvr>
    <a:masterClrMapping/>
  </p:clrMapOvr>
</p:sld>
</file>

<file path=ppt/theme/theme1.xml><?xml version="1.0" encoding="utf-8"?>
<a:theme xmlns:a="http://schemas.openxmlformats.org/drawingml/2006/main" name="ITD_Slides_Widescreen">
  <a:themeElements>
    <a:clrScheme name="ITD">
      <a:dk1>
        <a:srgbClr val="000000"/>
      </a:dk1>
      <a:lt1>
        <a:sysClr val="window" lastClr="FFFFFF"/>
      </a:lt1>
      <a:dk2>
        <a:srgbClr val="1B449C"/>
      </a:dk2>
      <a:lt2>
        <a:srgbClr val="E7E6E6"/>
      </a:lt2>
      <a:accent1>
        <a:srgbClr val="1B449C"/>
      </a:accent1>
      <a:accent2>
        <a:srgbClr val="4298B5"/>
      </a:accent2>
      <a:accent3>
        <a:srgbClr val="F58220"/>
      </a:accent3>
      <a:accent4>
        <a:srgbClr val="FFB808"/>
      </a:accent4>
      <a:accent5>
        <a:srgbClr val="A69F88"/>
      </a:accent5>
      <a:accent6>
        <a:srgbClr val="8F7E35"/>
      </a:accent6>
      <a:hlink>
        <a:srgbClr val="00B0F0"/>
      </a:hlink>
      <a:folHlink>
        <a:srgbClr val="A5A5A5"/>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TD_Slides_Widescreen" id="{04CDABCF-6C91-4D41-B0A4-72A8B9BC9BB0}" vid="{8046B3A1-088D-4AE8-AC2C-721607A604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ITD_Slides_Widescreen</Template>
  <TotalTime>8678</TotalTime>
  <Words>789</Words>
  <Application>Microsoft Office PowerPoint</Application>
  <PresentationFormat>Widescreen</PresentationFormat>
  <Paragraphs>95</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Trebuchet MS</vt:lpstr>
      <vt:lpstr>ITD_Slides_Widescreen</vt:lpstr>
      <vt:lpstr>US-20, Bonneville Co Line to Idaho Falls Key No. 23244</vt:lpstr>
      <vt:lpstr>LOCATION:  KN 23244 US-20; Bonneville Co Line to Idaho Falls</vt:lpstr>
      <vt:lpstr>CONSTRUCTION PHASES:  KN 23244 US-20; Bonneville Co Line to Idaho Falls</vt:lpstr>
      <vt:lpstr>PM 291 TO 301: KN 23244 US-20; Bonneville Co Line to Idaho Falls</vt:lpstr>
      <vt:lpstr>PowerPoint Presentation</vt:lpstr>
      <vt:lpstr>MP 281 TO 291:   KN 23244 US-20; Bonneville Co Line to Idaho Falls</vt:lpstr>
      <vt:lpstr>Mass Balance:   KN 23244 US-20; Bonneville Co Line to Idaho Falls</vt:lpstr>
      <vt:lpstr>Intersections / Refuge  KN 23244  US-20, Bonneville Co Line to Idaho Falls</vt:lpstr>
      <vt:lpstr>Approximate Quantities  KN 23244  US-20, Bonneville Co Line to Idaho Falls</vt:lpstr>
    </vt:vector>
  </TitlesOfParts>
  <Company>Idaho Transportation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Bakker</dc:creator>
  <cp:lastModifiedBy>Gregg Bowman</cp:lastModifiedBy>
  <cp:revision>34</cp:revision>
  <dcterms:created xsi:type="dcterms:W3CDTF">2023-10-02T13:43:09Z</dcterms:created>
  <dcterms:modified xsi:type="dcterms:W3CDTF">2025-10-01T21:40:37Z</dcterms:modified>
</cp:coreProperties>
</file>