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1" r:id="rId1"/>
  </p:sldMasterIdLst>
  <p:notesMasterIdLst>
    <p:notesMasterId r:id="rId8"/>
  </p:notesMasterIdLst>
  <p:sldIdLst>
    <p:sldId id="256" r:id="rId2"/>
    <p:sldId id="257" r:id="rId3"/>
    <p:sldId id="260" r:id="rId4"/>
    <p:sldId id="262" r:id="rId5"/>
    <p:sldId id="280" r:id="rId6"/>
    <p:sldId id="263" r:id="rId7"/>
  </p:sldIdLst>
  <p:sldSz cx="12954000" cy="8382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C53F"/>
    <a:srgbClr val="5FB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835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 lIns="92492" tIns="46246" rIns="92492" bIns="46246"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 lIns="92492" tIns="46246" rIns="92492" bIns="46246"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 lIns="92492" tIns="46246" rIns="92492" bIns="46246"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 lIns="92492" tIns="46246" rIns="92492" bIns="46246"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 lIns="92492" tIns="46246" rIns="92492" bIns="46246"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lIns="92492" tIns="46246" rIns="92492" bIns="46246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- KN21923_US-26 &amp; 25th E Public Hearing Summary_Final_2022-05-16.pdf, page 20 (user-provided preferred-alternative plan image).</a:t>
            </a:r>
          </a:p>
          <a:p>
            <a:r>
              <a:rPr dirty="0"/>
              <a:t>- d71cdd7c-cc53-45ac-9822-3ab5a7621467.png (user-provided title-slide location map).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KN21923_US-26 &amp; 25th E Public Hearing Summary_Final_2022-05-16.pdf, page 17 (user-provided source).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- KN21923_US-26 &amp; 25th E Public Hearing Summary_Final_2022-05-16.pdf, page 20 (user-provided source).</a:t>
            </a:r>
          </a:p>
          <a:p>
            <a:r>
              <a:rPr dirty="0"/>
              <a:t>- 3e02c188-4819-47e9-81d9-a3aa3b135ebf.png (user-provided slide 5 replacement image).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just want to thank my team at ITD &amp; Horrocks Engineering for all their support in coming together to finish this much needed Safety &amp; Capacity project. Thank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06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40" y="78231"/>
            <a:ext cx="12766167" cy="6258559"/>
          </a:xfrm>
        </p:spPr>
        <p:txBody>
          <a:bodyPr>
            <a:normAutofit/>
          </a:bodyPr>
          <a:lstStyle>
            <a:lvl1pPr>
              <a:defRPr sz="11688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6144" y="6552184"/>
            <a:ext cx="10664381" cy="692912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125"/>
            </a:lvl1pPr>
            <a:lvl2pPr marL="485775" indent="0" algn="ctr">
              <a:buNone/>
              <a:defRPr sz="2125"/>
            </a:lvl2pPr>
            <a:lvl3pPr marL="971550" indent="0" algn="ctr">
              <a:buNone/>
              <a:defRPr sz="1913"/>
            </a:lvl3pPr>
            <a:lvl4pPr marL="1457325" indent="0" algn="ctr">
              <a:buNone/>
              <a:defRPr sz="1700"/>
            </a:lvl4pPr>
            <a:lvl5pPr marL="1943100" indent="0" algn="ctr">
              <a:buNone/>
              <a:defRPr sz="1700"/>
            </a:lvl5pPr>
            <a:lvl6pPr marL="2428875" indent="0" algn="ctr">
              <a:buNone/>
              <a:defRPr sz="1700"/>
            </a:lvl6pPr>
            <a:lvl7pPr marL="2914650" indent="0" algn="ctr">
              <a:buNone/>
              <a:defRPr sz="1700"/>
            </a:lvl7pPr>
            <a:lvl8pPr marL="3400425" indent="0" algn="ctr">
              <a:buNone/>
              <a:defRPr sz="1700"/>
            </a:lvl8pPr>
            <a:lvl9pPr marL="3886200" indent="0" algn="ctr">
              <a:buNone/>
              <a:defRPr sz="17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2099543" y="7027689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3551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145" y="1332523"/>
            <a:ext cx="11518165" cy="966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6144" y="2298702"/>
            <a:ext cx="11518166" cy="55710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3839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379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838" y="5715328"/>
            <a:ext cx="11512866" cy="161273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738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838" y="7412942"/>
            <a:ext cx="11512866" cy="456825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125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"/>
            <a:ext cx="12953999" cy="5460679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6985000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313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36789" y="1724994"/>
            <a:ext cx="3969511" cy="347791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825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36788" y="5381492"/>
            <a:ext cx="3963035" cy="137270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7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093897" cy="8382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36788" y="7869767"/>
            <a:ext cx="1821445" cy="512233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254077" y="7869767"/>
            <a:ext cx="918748" cy="512233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1499" y="7869767"/>
            <a:ext cx="639026" cy="512233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6144" y="1332521"/>
            <a:ext cx="10664381" cy="6305759"/>
          </a:xfrm>
        </p:spPr>
        <p:txBody>
          <a:bodyPr>
            <a:normAutofit/>
          </a:bodyPr>
          <a:lstStyle>
            <a:lvl1pPr>
              <a:defRPr sz="8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3839"/>
            <a:ext cx="854457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12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9124" y="1330636"/>
            <a:ext cx="9009014" cy="1705676"/>
          </a:xfrm>
        </p:spPr>
        <p:txBody>
          <a:bodyPr anchor="t">
            <a:normAutofit/>
          </a:bodyPr>
          <a:lstStyle>
            <a:lvl1pPr>
              <a:defRPr sz="3825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65241" y="3036312"/>
            <a:ext cx="8996780" cy="4326073"/>
          </a:xfrm>
        </p:spPr>
        <p:txBody>
          <a:bodyPr>
            <a:normAutofit/>
          </a:bodyPr>
          <a:lstStyle>
            <a:lvl1pPr marL="485775" indent="-485775">
              <a:lnSpc>
                <a:spcPct val="100000"/>
              </a:lnSpc>
              <a:buFont typeface="+mj-lt"/>
              <a:buAutoNum type="arabicPeriod"/>
              <a:defRPr sz="2125"/>
            </a:lvl1pPr>
            <a:lvl2pPr marL="728663" indent="-485775">
              <a:lnSpc>
                <a:spcPct val="100000"/>
              </a:lnSpc>
              <a:buFont typeface="+mj-lt"/>
              <a:buAutoNum type="arabicPeriod"/>
              <a:defRPr sz="2125"/>
            </a:lvl2pPr>
            <a:lvl3pPr marL="850106" indent="-364331">
              <a:lnSpc>
                <a:spcPct val="100000"/>
              </a:lnSpc>
              <a:buFont typeface="+mj-lt"/>
              <a:buAutoNum type="arabicPeriod"/>
              <a:defRPr sz="2125"/>
            </a:lvl3pPr>
            <a:lvl4pPr marL="1092994" indent="-364331">
              <a:lnSpc>
                <a:spcPct val="100000"/>
              </a:lnSpc>
              <a:buFont typeface="+mj-lt"/>
              <a:buAutoNum type="arabicPeriod"/>
              <a:defRPr sz="2125"/>
            </a:lvl4pPr>
            <a:lvl5pPr marL="1335881" indent="-364331">
              <a:lnSpc>
                <a:spcPct val="100000"/>
              </a:lnSpc>
              <a:buFont typeface="+mj-lt"/>
              <a:buAutoNum type="arabicPeriod"/>
              <a:defRPr sz="21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662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6145" y="1329944"/>
            <a:ext cx="6108729" cy="1899920"/>
          </a:xfrm>
        </p:spPr>
        <p:txBody>
          <a:bodyPr anchor="t" anchorCtr="0">
            <a:normAutofit/>
          </a:bodyPr>
          <a:lstStyle>
            <a:lvl1pPr>
              <a:defRPr sz="3825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6145" y="3241040"/>
            <a:ext cx="6108729" cy="4515104"/>
          </a:xfrm>
        </p:spPr>
        <p:txBody>
          <a:bodyPr>
            <a:normAutofit/>
          </a:bodyPr>
          <a:lstStyle>
            <a:lvl1pPr marL="364331" indent="-364331">
              <a:lnSpc>
                <a:spcPct val="100000"/>
              </a:lnSpc>
              <a:buFont typeface="System Font Regular"/>
              <a:buChar char="-"/>
              <a:defRPr sz="2125"/>
            </a:lvl1pPr>
            <a:lvl2pPr>
              <a:lnSpc>
                <a:spcPct val="100000"/>
              </a:lnSpc>
              <a:defRPr sz="2125"/>
            </a:lvl2pPr>
            <a:lvl3pPr>
              <a:lnSpc>
                <a:spcPct val="100000"/>
              </a:lnSpc>
              <a:defRPr sz="2125"/>
            </a:lvl3pPr>
            <a:lvl4pPr>
              <a:lnSpc>
                <a:spcPct val="100000"/>
              </a:lnSpc>
              <a:defRPr sz="2125"/>
            </a:lvl4pPr>
            <a:lvl5pPr>
              <a:lnSpc>
                <a:spcPct val="100000"/>
              </a:lnSpc>
              <a:defRPr sz="21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9124" y="7869767"/>
            <a:ext cx="4160117" cy="512233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9240" y="7869767"/>
            <a:ext cx="1196503" cy="512233"/>
          </a:xfrm>
        </p:spPr>
        <p:txBody>
          <a:bodyPr/>
          <a:lstStyle/>
          <a:p>
            <a:fld id="{8A60B404-9532-4DA8-8A40-EC339A5BE635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15743" y="7869767"/>
            <a:ext cx="749131" cy="512233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72400" y="0"/>
            <a:ext cx="5181600" cy="8382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787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656" y="1362602"/>
            <a:ext cx="4168671" cy="4991042"/>
          </a:xfrm>
        </p:spPr>
        <p:txBody>
          <a:bodyPr anchor="t">
            <a:normAutofit/>
          </a:bodyPr>
          <a:lstStyle>
            <a:lvl1pPr>
              <a:defRPr sz="38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25526" y="1363132"/>
            <a:ext cx="6172820" cy="632036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700"/>
            </a:lvl1pPr>
            <a:lvl2pPr>
              <a:lnSpc>
                <a:spcPct val="100000"/>
              </a:lnSpc>
              <a:defRPr sz="1700"/>
            </a:lvl2pPr>
            <a:lvl3pPr>
              <a:lnSpc>
                <a:spcPct val="100000"/>
              </a:lnSpc>
              <a:defRPr sz="1700"/>
            </a:lvl3pPr>
            <a:lvl4pPr>
              <a:lnSpc>
                <a:spcPct val="100000"/>
              </a:lnSpc>
              <a:defRPr sz="1700"/>
            </a:lvl4pPr>
            <a:lvl5pPr>
              <a:lnSpc>
                <a:spcPct val="100000"/>
              </a:lnSpc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AB700-8552-46A0-B700-5DA0068ADBFC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4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432" y="1362356"/>
            <a:ext cx="2944534" cy="4492341"/>
          </a:xfrm>
        </p:spPr>
        <p:txBody>
          <a:bodyPr anchor="t">
            <a:normAutofit/>
          </a:bodyPr>
          <a:lstStyle>
            <a:lvl1pPr>
              <a:defRPr sz="38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92941" y="1380067"/>
            <a:ext cx="8281370" cy="630343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700"/>
            </a:lvl1pPr>
            <a:lvl2pPr>
              <a:lnSpc>
                <a:spcPct val="100000"/>
              </a:lnSpc>
              <a:defRPr sz="1700"/>
            </a:lvl2pPr>
            <a:lvl3pPr>
              <a:lnSpc>
                <a:spcPct val="100000"/>
              </a:lnSpc>
              <a:defRPr sz="1700"/>
            </a:lvl3pPr>
            <a:lvl4pPr>
              <a:lnSpc>
                <a:spcPct val="100000"/>
              </a:lnSpc>
              <a:defRPr sz="1700"/>
            </a:lvl4pPr>
            <a:lvl5pPr>
              <a:lnSpc>
                <a:spcPct val="100000"/>
              </a:lnSpc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D9374-B0AF-43C5-90A8-C409C7D54B55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29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4900" y="1358012"/>
            <a:ext cx="6735625" cy="1397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954" y="0"/>
            <a:ext cx="4788247" cy="8382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084899" y="2936862"/>
            <a:ext cx="6735627" cy="47466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700"/>
            </a:lvl1pPr>
            <a:lvl2pPr>
              <a:lnSpc>
                <a:spcPct val="100000"/>
              </a:lnSpc>
              <a:defRPr sz="1700"/>
            </a:lvl2pPr>
            <a:lvl3pPr>
              <a:lnSpc>
                <a:spcPct val="100000"/>
              </a:lnSpc>
              <a:defRPr sz="1700"/>
            </a:lvl3pPr>
            <a:lvl4pPr>
              <a:lnSpc>
                <a:spcPct val="100000"/>
              </a:lnSpc>
              <a:defRPr sz="1700"/>
            </a:lvl4pPr>
            <a:lvl5pPr>
              <a:lnSpc>
                <a:spcPct val="100000"/>
              </a:lnSpc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2086589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84900" y="7869767"/>
            <a:ext cx="5073333" cy="512233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254077" y="7869767"/>
            <a:ext cx="918748" cy="512233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1499" y="7869767"/>
            <a:ext cx="639026" cy="512233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20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3053" y="1359238"/>
            <a:ext cx="7779216" cy="113995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" y="0"/>
            <a:ext cx="3746841" cy="8382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12080" y="2673315"/>
            <a:ext cx="7808446" cy="501018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700"/>
            </a:lvl1pPr>
            <a:lvl2pPr>
              <a:lnSpc>
                <a:spcPct val="100000"/>
              </a:lnSpc>
              <a:defRPr sz="1700"/>
            </a:lvl2pPr>
            <a:lvl3pPr>
              <a:lnSpc>
                <a:spcPct val="100000"/>
              </a:lnSpc>
              <a:defRPr sz="1700"/>
            </a:lvl3pPr>
            <a:lvl4pPr>
              <a:lnSpc>
                <a:spcPct val="100000"/>
              </a:lnSpc>
              <a:defRPr sz="1700"/>
            </a:lvl4pPr>
            <a:lvl5pPr>
              <a:lnSpc>
                <a:spcPct val="100000"/>
              </a:lnSpc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2086589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2081" y="7869767"/>
            <a:ext cx="6146152" cy="512233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254077" y="7869767"/>
            <a:ext cx="918748" cy="512233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1499" y="7869767"/>
            <a:ext cx="639026" cy="512233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449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731" y="1359238"/>
            <a:ext cx="7802537" cy="113995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61731" y="2673315"/>
            <a:ext cx="7802538" cy="501018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700"/>
            </a:lvl1pPr>
            <a:lvl2pPr>
              <a:lnSpc>
                <a:spcPct val="100000"/>
              </a:lnSpc>
              <a:defRPr sz="1700"/>
            </a:lvl2pPr>
            <a:lvl3pPr>
              <a:lnSpc>
                <a:spcPct val="100000"/>
              </a:lnSpc>
              <a:defRPr sz="1700"/>
            </a:lvl3pPr>
            <a:lvl4pPr>
              <a:lnSpc>
                <a:spcPct val="100000"/>
              </a:lnSpc>
              <a:defRPr sz="1700"/>
            </a:lvl4pPr>
            <a:lvl5pPr>
              <a:lnSpc>
                <a:spcPct val="100000"/>
              </a:lnSpc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61731" y="7869767"/>
            <a:ext cx="6140245" cy="512233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397820" y="7869767"/>
            <a:ext cx="918748" cy="512233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5242" y="7869767"/>
            <a:ext cx="639026" cy="512233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07157" y="0"/>
            <a:ext cx="3746841" cy="8382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0124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071" y="1363678"/>
            <a:ext cx="5034744" cy="1574429"/>
          </a:xfrm>
        </p:spPr>
        <p:txBody>
          <a:bodyPr anchor="t">
            <a:normAutofit/>
          </a:bodyPr>
          <a:lstStyle>
            <a:lvl1pPr>
              <a:defRPr sz="38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56204" y="3119263"/>
            <a:ext cx="5034603" cy="456423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6071" y="7869767"/>
            <a:ext cx="3372444" cy="512233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624359" y="7869767"/>
            <a:ext cx="918748" cy="512233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51781" y="7869767"/>
            <a:ext cx="639026" cy="512233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77000" y="0"/>
            <a:ext cx="6477000" cy="8382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89843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046" y="1358013"/>
            <a:ext cx="4052210" cy="1825833"/>
          </a:xfrm>
        </p:spPr>
        <p:txBody>
          <a:bodyPr anchor="t">
            <a:noAutofit/>
          </a:bodyPr>
          <a:lstStyle>
            <a:lvl1pPr>
              <a:defRPr sz="38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67047" y="3300820"/>
            <a:ext cx="4052211" cy="438268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67045" y="7869767"/>
            <a:ext cx="2389918" cy="512233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652808" y="7869767"/>
            <a:ext cx="918748" cy="512233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80230" y="7869767"/>
            <a:ext cx="639026" cy="512233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16746" y="0"/>
            <a:ext cx="7437254" cy="8382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55287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8387596" y="1359639"/>
            <a:ext cx="3432930" cy="227203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955" y="0"/>
            <a:ext cx="7949388" cy="8382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95110" y="3829534"/>
            <a:ext cx="3425415" cy="324652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42888" indent="0">
              <a:lnSpc>
                <a:spcPct val="100000"/>
              </a:lnSpc>
              <a:buNone/>
              <a:defRPr lang="en-US" dirty="0"/>
            </a:lvl2pPr>
            <a:lvl3pPr marL="485775" indent="0">
              <a:lnSpc>
                <a:spcPct val="100000"/>
              </a:lnSpc>
              <a:buNone/>
              <a:defRPr lang="en-US" dirty="0"/>
            </a:lvl3pPr>
            <a:lvl4pPr marL="728663" indent="0">
              <a:lnSpc>
                <a:spcPct val="100000"/>
              </a:lnSpc>
              <a:buNone/>
              <a:defRPr lang="en-US" dirty="0"/>
            </a:lvl4pPr>
            <a:lvl5pPr marL="97155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2086589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7595" y="7869767"/>
            <a:ext cx="1770637" cy="512233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0254077" y="7869767"/>
            <a:ext cx="918748" cy="512233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1499" y="7869767"/>
            <a:ext cx="639026" cy="512233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848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032" y="4873981"/>
            <a:ext cx="3235264" cy="2823071"/>
          </a:xfrm>
        </p:spPr>
        <p:txBody>
          <a:bodyPr anchor="t">
            <a:normAutofit/>
          </a:bodyPr>
          <a:lstStyle>
            <a:lvl1pPr>
              <a:defRPr sz="38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954000" cy="4208516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21931" y="4873981"/>
            <a:ext cx="7926281" cy="282307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42888" indent="0">
              <a:lnSpc>
                <a:spcPct val="100000"/>
              </a:lnSpc>
              <a:buNone/>
              <a:defRPr lang="en-US" dirty="0"/>
            </a:lvl2pPr>
            <a:lvl3pPr marL="485775" indent="0">
              <a:lnSpc>
                <a:spcPct val="100000"/>
              </a:lnSpc>
              <a:buNone/>
              <a:defRPr lang="en-US" dirty="0"/>
            </a:lvl3pPr>
            <a:lvl4pPr marL="728663" indent="0">
              <a:lnSpc>
                <a:spcPct val="100000"/>
              </a:lnSpc>
              <a:buNone/>
              <a:defRPr lang="en-US" dirty="0"/>
            </a:lvl4pPr>
            <a:lvl5pPr marL="97155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5029557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83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123" y="1370099"/>
            <a:ext cx="11132153" cy="1184656"/>
          </a:xfrm>
        </p:spPr>
        <p:txBody>
          <a:bodyPr anchor="t">
            <a:noAutofit/>
          </a:bodyPr>
          <a:lstStyle>
            <a:lvl1pPr>
              <a:defRPr sz="38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794010"/>
            <a:ext cx="6477000" cy="5587990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09980" y="2794010"/>
            <a:ext cx="5181297" cy="488949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109979" y="7869767"/>
            <a:ext cx="3144098" cy="51223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623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124" y="1371579"/>
            <a:ext cx="3927913" cy="1839636"/>
          </a:xfrm>
        </p:spPr>
        <p:txBody>
          <a:bodyPr anchor="t">
            <a:noAutofit/>
          </a:bodyPr>
          <a:lstStyle>
            <a:lvl1pPr>
              <a:defRPr sz="38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54919" y="3471333"/>
            <a:ext cx="3832118" cy="421216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33278" y="1371579"/>
            <a:ext cx="7014934" cy="631192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36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0" y="5814347"/>
            <a:ext cx="6882765" cy="1376899"/>
          </a:xfrm>
        </p:spPr>
        <p:txBody>
          <a:bodyPr anchor="b">
            <a:normAutofit/>
          </a:bodyPr>
          <a:lstStyle>
            <a:lvl1pPr algn="r">
              <a:defRPr sz="2125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7440" y="78232"/>
            <a:ext cx="12779121" cy="5622946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2938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1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2099543" y="6985000"/>
            <a:ext cx="854457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629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938" y="-1572097"/>
            <a:ext cx="11318558" cy="13858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56145" y="1270005"/>
            <a:ext cx="10006965" cy="6196750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375" b="1"/>
            </a:lvl1pPr>
            <a:lvl2pPr marL="242888" indent="0">
              <a:lnSpc>
                <a:spcPct val="90000"/>
              </a:lnSpc>
              <a:buNone/>
              <a:defRPr sz="6375" b="1"/>
            </a:lvl2pPr>
            <a:lvl3pPr marL="485775" indent="0">
              <a:lnSpc>
                <a:spcPct val="90000"/>
              </a:lnSpc>
              <a:buNone/>
              <a:defRPr sz="6375" b="1"/>
            </a:lvl3pPr>
            <a:lvl4pPr marL="728663" indent="0">
              <a:lnSpc>
                <a:spcPct val="90000"/>
              </a:lnSpc>
              <a:buNone/>
              <a:defRPr sz="6375" b="1"/>
            </a:lvl4pPr>
            <a:lvl5pPr marL="971550" indent="0">
              <a:lnSpc>
                <a:spcPct val="90000"/>
              </a:lnSpc>
              <a:buNone/>
              <a:defRPr sz="6375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3161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3475" y="6622441"/>
            <a:ext cx="10687050" cy="569977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125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1203" y="77611"/>
            <a:ext cx="12726294" cy="6208889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5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2099543" y="6985357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463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145" y="1367829"/>
            <a:ext cx="10508195" cy="1472280"/>
          </a:xfrm>
        </p:spPr>
        <p:txBody>
          <a:bodyPr>
            <a:normAutofit/>
          </a:bodyPr>
          <a:lstStyle>
            <a:lvl1pPr>
              <a:defRPr sz="38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9822" y="2982916"/>
            <a:ext cx="5144099" cy="464601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7963" y="2982917"/>
            <a:ext cx="5106377" cy="464601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6782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124" y="1363180"/>
            <a:ext cx="10571296" cy="1025268"/>
          </a:xfrm>
        </p:spPr>
        <p:txBody>
          <a:bodyPr>
            <a:normAutofit/>
          </a:bodyPr>
          <a:lstStyle>
            <a:lvl1pPr>
              <a:defRPr sz="38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0344" y="2350566"/>
            <a:ext cx="5117505" cy="102526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913" b="1" cap="all" spc="106" baseline="0"/>
            </a:lvl1pPr>
            <a:lvl2pPr marL="485775" indent="0">
              <a:buNone/>
              <a:defRPr sz="2125" b="1"/>
            </a:lvl2pPr>
            <a:lvl3pPr marL="971550" indent="0">
              <a:buNone/>
              <a:defRPr sz="1913" b="1"/>
            </a:lvl3pPr>
            <a:lvl4pPr marL="1457325" indent="0">
              <a:buNone/>
              <a:defRPr sz="1700" b="1"/>
            </a:lvl4pPr>
            <a:lvl5pPr marL="1943100" indent="0">
              <a:buNone/>
              <a:defRPr sz="1700" b="1"/>
            </a:lvl5pPr>
            <a:lvl6pPr marL="2428875" indent="0">
              <a:buNone/>
              <a:defRPr sz="1700" b="1"/>
            </a:lvl6pPr>
            <a:lvl7pPr marL="2914650" indent="0">
              <a:buNone/>
              <a:defRPr sz="1700" b="1"/>
            </a:lvl7pPr>
            <a:lvl8pPr marL="3400425" indent="0">
              <a:buNone/>
              <a:defRPr sz="1700" b="1"/>
            </a:lvl8pPr>
            <a:lvl9pPr marL="388620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03950" y="2350566"/>
            <a:ext cx="5126470" cy="102526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913" b="1" cap="all" spc="106" baseline="0"/>
            </a:lvl1pPr>
            <a:lvl2pPr marL="485775" indent="0">
              <a:buNone/>
              <a:defRPr sz="2125" b="1"/>
            </a:lvl2pPr>
            <a:lvl3pPr marL="971550" indent="0">
              <a:buNone/>
              <a:defRPr sz="1913" b="1"/>
            </a:lvl3pPr>
            <a:lvl4pPr marL="1457325" indent="0">
              <a:buNone/>
              <a:defRPr sz="1700" b="1"/>
            </a:lvl4pPr>
            <a:lvl5pPr marL="1943100" indent="0">
              <a:buNone/>
              <a:defRPr sz="1700" b="1"/>
            </a:lvl5pPr>
            <a:lvl6pPr marL="2428875" indent="0">
              <a:buNone/>
              <a:defRPr sz="1700" b="1"/>
            </a:lvl6pPr>
            <a:lvl7pPr marL="2914650" indent="0">
              <a:buNone/>
              <a:defRPr sz="1700" b="1"/>
            </a:lvl7pPr>
            <a:lvl8pPr marL="3400425" indent="0">
              <a:buNone/>
              <a:defRPr sz="1700" b="1"/>
            </a:lvl8pPr>
            <a:lvl9pPr marL="388620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60344" y="3453745"/>
            <a:ext cx="5117505" cy="41113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03950" y="3453745"/>
            <a:ext cx="5126470" cy="41113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9343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144" y="1349456"/>
            <a:ext cx="10542937" cy="1581834"/>
          </a:xfrm>
        </p:spPr>
        <p:txBody>
          <a:bodyPr>
            <a:normAutofit/>
          </a:bodyPr>
          <a:lstStyle>
            <a:lvl1pPr>
              <a:defRPr sz="3825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4991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4059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145" y="1329943"/>
            <a:ext cx="11292067" cy="2547785"/>
          </a:xfrm>
        </p:spPr>
        <p:txBody>
          <a:bodyPr anchor="t" anchorCtr="0">
            <a:noAutofit/>
          </a:bodyPr>
          <a:lstStyle>
            <a:lvl1pPr>
              <a:defRPr sz="6375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56143" y="4004734"/>
            <a:ext cx="11292068" cy="386503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42888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85775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728663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7155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987AA-E4E6-4FC1-BAD8-09A952212C58}" type="datetime1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13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145" y="1329944"/>
            <a:ext cx="8957690" cy="2251358"/>
          </a:xfrm>
        </p:spPr>
        <p:txBody>
          <a:bodyPr anchor="t" anchorCtr="0">
            <a:noAutofit/>
          </a:bodyPr>
          <a:lstStyle>
            <a:lvl1pPr>
              <a:defRPr sz="6375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44539" y="5190401"/>
            <a:ext cx="8957554" cy="1965343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125">
                <a:solidFill>
                  <a:schemeClr val="tx1"/>
                </a:solidFill>
              </a:defRPr>
            </a:lvl1pPr>
            <a:lvl2pPr marL="242888" indent="0">
              <a:lnSpc>
                <a:spcPct val="100000"/>
              </a:lnSpc>
              <a:buNone/>
              <a:defRPr sz="2125">
                <a:solidFill>
                  <a:schemeClr val="tx1"/>
                </a:solidFill>
              </a:defRPr>
            </a:lvl2pPr>
            <a:lvl3pPr marL="485775" indent="0">
              <a:lnSpc>
                <a:spcPct val="100000"/>
              </a:lnSpc>
              <a:buNone/>
              <a:defRPr sz="2125">
                <a:solidFill>
                  <a:schemeClr val="tx1"/>
                </a:solidFill>
              </a:defRPr>
            </a:lvl3pPr>
            <a:lvl4pPr marL="728663" indent="0">
              <a:lnSpc>
                <a:spcPct val="100000"/>
              </a:lnSpc>
              <a:buNone/>
              <a:defRPr sz="2125">
                <a:solidFill>
                  <a:schemeClr val="tx1"/>
                </a:solidFill>
              </a:defRPr>
            </a:lvl4pPr>
            <a:lvl5pPr marL="971550" indent="0">
              <a:lnSpc>
                <a:spcPct val="100000"/>
              </a:lnSpc>
              <a:buNone/>
              <a:defRPr sz="2125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1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74156"/>
            <a:ext cx="854457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585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39452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F2AB7FA5-D6F0-DED5-E725-047EB32E7B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28156" y="-36132"/>
            <a:ext cx="11638512" cy="8454266"/>
          </a:xfrm>
          <a:prstGeom prst="parallelogram">
            <a:avLst>
              <a:gd name="adj" fmla="val 12104"/>
            </a:avLst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Insert Picture Here</a:t>
            </a:r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58805721-2D47-5E5F-F2C0-7761C4B9850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36132"/>
            <a:ext cx="3166879" cy="8454266"/>
          </a:xfrm>
          <a:custGeom>
            <a:avLst/>
            <a:gdLst>
              <a:gd name="connsiteX0" fmla="*/ 0 w 2145323"/>
              <a:gd name="connsiteY0" fmla="*/ 0 h 6858000"/>
              <a:gd name="connsiteX1" fmla="*/ 2145323 w 2145323"/>
              <a:gd name="connsiteY1" fmla="*/ 0 h 6858000"/>
              <a:gd name="connsiteX2" fmla="*/ 2145323 w 2145323"/>
              <a:gd name="connsiteY2" fmla="*/ 6858000 h 6858000"/>
              <a:gd name="connsiteX3" fmla="*/ 0 w 2145323"/>
              <a:gd name="connsiteY3" fmla="*/ 6858000 h 6858000"/>
              <a:gd name="connsiteX4" fmla="*/ 0 w 2145323"/>
              <a:gd name="connsiteY4" fmla="*/ 0 h 6858000"/>
              <a:gd name="connsiteX0" fmla="*/ 0 w 2980592"/>
              <a:gd name="connsiteY0" fmla="*/ 17585 h 6875585"/>
              <a:gd name="connsiteX1" fmla="*/ 2980592 w 2980592"/>
              <a:gd name="connsiteY1" fmla="*/ 0 h 6875585"/>
              <a:gd name="connsiteX2" fmla="*/ 2145323 w 2980592"/>
              <a:gd name="connsiteY2" fmla="*/ 6875585 h 6875585"/>
              <a:gd name="connsiteX3" fmla="*/ 0 w 2980592"/>
              <a:gd name="connsiteY3" fmla="*/ 6875585 h 6875585"/>
              <a:gd name="connsiteX4" fmla="*/ 0 w 2980592"/>
              <a:gd name="connsiteY4" fmla="*/ 17585 h 6875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0592" h="6875585">
                <a:moveTo>
                  <a:pt x="0" y="17585"/>
                </a:moveTo>
                <a:lnTo>
                  <a:pt x="2980592" y="0"/>
                </a:lnTo>
                <a:lnTo>
                  <a:pt x="2145323" y="6875585"/>
                </a:lnTo>
                <a:lnTo>
                  <a:pt x="0" y="6875585"/>
                </a:lnTo>
                <a:lnTo>
                  <a:pt x="0" y="1758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13" baseline="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3455F12-1AB5-8B35-07B5-81BFCAA609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495" y="279400"/>
            <a:ext cx="1072308" cy="7823200"/>
          </a:xfrm>
        </p:spPr>
        <p:txBody>
          <a:bodyPr vert="vert270" anchor="ctr"/>
          <a:lstStyle>
            <a:lvl1pPr algn="ctr">
              <a:defRPr sz="76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830CBB-1321-3952-6F14-05C02E72A1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49802" y="279400"/>
            <a:ext cx="449112" cy="2424505"/>
          </a:xfrm>
        </p:spPr>
        <p:txBody>
          <a:bodyPr vert="vert270" anchor="ctr">
            <a:normAutofit/>
          </a:bodyPr>
          <a:lstStyle>
            <a:lvl1pPr algn="r">
              <a:defRPr sz="2125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1695624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144" y="1332522"/>
            <a:ext cx="10542937" cy="11439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6144" y="2590800"/>
            <a:ext cx="10542937" cy="5092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6144" y="7869767"/>
            <a:ext cx="9097933" cy="512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56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54077" y="7869767"/>
            <a:ext cx="918748" cy="512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56"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10/2/2026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1499" y="7869767"/>
            <a:ext cx="639026" cy="5122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56">
                <a:solidFill>
                  <a:schemeClr val="tx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205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</p:sldLayoutIdLst>
  <p:txStyles>
    <p:titleStyle>
      <a:lvl1pPr algn="l" defTabSz="971550" rtl="0" eaLnBrk="1" latinLnBrk="0" hangingPunct="1">
        <a:lnSpc>
          <a:spcPct val="85000"/>
        </a:lnSpc>
        <a:spcBef>
          <a:spcPct val="0"/>
        </a:spcBef>
        <a:buNone/>
        <a:defRPr sz="3825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7155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534353" indent="-242888" algn="l" defTabSz="97155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42888" algn="l" defTabSz="97155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068705" indent="-242888" algn="l" defTabSz="97155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360170" indent="-242888" algn="l" defTabSz="97155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671763" indent="-242888" algn="l" defTabSz="971550" rtl="0" eaLnBrk="1" latinLnBrk="0" hangingPunct="1">
        <a:lnSpc>
          <a:spcPct val="90000"/>
        </a:lnSpc>
        <a:spcBef>
          <a:spcPts val="531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7538" indent="-242888" algn="l" defTabSz="971550" rtl="0" eaLnBrk="1" latinLnBrk="0" hangingPunct="1">
        <a:lnSpc>
          <a:spcPct val="90000"/>
        </a:lnSpc>
        <a:spcBef>
          <a:spcPts val="531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3313" indent="-242888" algn="l" defTabSz="971550" rtl="0" eaLnBrk="1" latinLnBrk="0" hangingPunct="1">
        <a:lnSpc>
          <a:spcPct val="90000"/>
        </a:lnSpc>
        <a:spcBef>
          <a:spcPts val="531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29088" indent="-242888" algn="l" defTabSz="971550" rtl="0" eaLnBrk="1" latinLnBrk="0" hangingPunct="1">
        <a:lnSpc>
          <a:spcPct val="90000"/>
        </a:lnSpc>
        <a:spcBef>
          <a:spcPts val="531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1550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5775" algn="l" defTabSz="971550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algn="l" defTabSz="971550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7325" algn="l" defTabSz="971550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3100" algn="l" defTabSz="971550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28875" algn="l" defTabSz="971550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4650" algn="l" defTabSz="971550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0425" algn="l" defTabSz="971550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algn="l" defTabSz="971550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l="6000" r="6000" b="9500"/>
          <a:stretch/>
        </p:blipFill>
        <p:spPr>
          <a:xfrm>
            <a:off x="0" y="0"/>
            <a:ext cx="12954000" cy="7696200"/>
          </a:xfrm>
          <a:prstGeom prst="rect">
            <a:avLst/>
          </a:prstGeom>
        </p:spPr>
      </p:pic>
      <p:sp>
        <p:nvSpPr>
          <p:cNvPr id="2" name="project-title-panel">
            <a:extLst>
              <a:ext uri="{FF2B5EF4-FFF2-40B4-BE49-F238E27FC236}">
                <a16:creationId xmlns:a16="http://schemas.microsoft.com/office/drawing/2014/main" id="{49224255-9B4D-4399-B929-97A1F58180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905500" cy="7696200"/>
          </a:xfrm>
          <a:prstGeom prst="rect">
            <a:avLst/>
          </a:prstGeom>
          <a:gradFill>
            <a:gsLst>
              <a:gs pos="0">
                <a:srgbClr val="003DA5"/>
              </a:gs>
              <a:gs pos="100000">
                <a:srgbClr val="005A9C"/>
              </a:gs>
            </a:gsLst>
            <a:lin ang="10800000"/>
          </a:gra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  <p:txBody>
          <a:bodyPr wrap="square" lIns="685800" tIns="533400" rIns="514350" bIns="533400" anchor="ctr">
            <a:noAutofit/>
          </a:bodyPr>
          <a:lstStyle/>
          <a:p>
            <a:pPr algn="l">
              <a:lnSpc>
                <a:spcPct val="96000"/>
              </a:lnSpc>
              <a:spcAft>
                <a:spcPts val="28"/>
              </a:spcAft>
              <a:buNone/>
            </a:pPr>
            <a:r>
              <a:rPr lang="en-US" sz="5400" b="0" dirty="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KN21923</a:t>
            </a:r>
          </a:p>
          <a:p>
            <a:pPr algn="l">
              <a:lnSpc>
                <a:spcPct val="96000"/>
              </a:lnSpc>
              <a:spcAft>
                <a:spcPts val="28"/>
              </a:spcAft>
              <a:buNone/>
            </a:pPr>
            <a:r>
              <a:rPr lang="en-US" sz="5400" dirty="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Federal Aid Project</a:t>
            </a:r>
            <a:endParaRPr lang="en-US" sz="5400" b="0" dirty="0">
              <a:solidFill>
                <a:srgbClr val="FFFFFF"/>
              </a:solidFill>
              <a:latin typeface="Calibri Light"/>
              <a:ea typeface="Calibri Light"/>
              <a:cs typeface="Calibri Light"/>
            </a:endParaRPr>
          </a:p>
          <a:p>
            <a:pPr algn="l">
              <a:lnSpc>
                <a:spcPct val="96000"/>
              </a:lnSpc>
              <a:spcAft>
                <a:spcPts val="28"/>
              </a:spcAft>
              <a:buNone/>
            </a:pPr>
            <a:r>
              <a:rPr sz="5400" b="0" dirty="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US 26,
JCT Hitt Road
(25th E)</a:t>
            </a:r>
          </a:p>
          <a:p>
            <a:pPr algn="l">
              <a:lnSpc>
                <a:spcPct val="96000"/>
              </a:lnSpc>
              <a:buNone/>
            </a:pPr>
            <a:r>
              <a:rPr sz="2800" b="0" dirty="0">
                <a:solidFill>
                  <a:srgbClr val="D9F0B0"/>
                </a:solidFill>
                <a:latin typeface="Calibri"/>
                <a:ea typeface="Calibri"/>
                <a:cs typeface="Calibri"/>
              </a:rPr>
              <a:t>Bonneville County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rcRect t="1351" b="1351"/>
          <a:stretch>
            <a:fillRect/>
          </a:stretch>
        </p:blipFill>
        <p:spPr>
          <a:xfrm>
            <a:off x="0" y="7696200"/>
            <a:ext cx="12954000" cy="685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rcRect l="25816" r="25816"/>
          <a:stretch>
            <a:fillRect/>
          </a:stretch>
        </p:blipFill>
        <p:spPr>
          <a:xfrm>
            <a:off x="5905500" y="0"/>
            <a:ext cx="7048500" cy="76962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CCCB0E4-4EB5-2F5A-738A-4C1F9D81559A}"/>
              </a:ext>
            </a:extLst>
          </p:cNvPr>
          <p:cNvSpPr/>
          <p:nvPr/>
        </p:nvSpPr>
        <p:spPr>
          <a:xfrm>
            <a:off x="11132288" y="2738769"/>
            <a:ext cx="593651" cy="542261"/>
          </a:xfrm>
          <a:prstGeom prst="ellipse">
            <a:avLst/>
          </a:prstGeom>
          <a:noFill/>
          <a:ln w="38100">
            <a:solidFill>
              <a:srgbClr val="8BC5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D300096-C71E-0CE1-89E9-3329052913ED}"/>
              </a:ext>
            </a:extLst>
          </p:cNvPr>
          <p:cNvCxnSpPr>
            <a:cxnSpLocks/>
          </p:cNvCxnSpPr>
          <p:nvPr/>
        </p:nvCxnSpPr>
        <p:spPr>
          <a:xfrm>
            <a:off x="10462437" y="2508231"/>
            <a:ext cx="669851" cy="321634"/>
          </a:xfrm>
          <a:prstGeom prst="straightConnector1">
            <a:avLst/>
          </a:prstGeom>
          <a:ln w="28575">
            <a:solidFill>
              <a:srgbClr val="8BC53F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B819645-C0E5-EE26-7911-FA7AC802CC1B}"/>
              </a:ext>
            </a:extLst>
          </p:cNvPr>
          <p:cNvSpPr txBox="1"/>
          <p:nvPr/>
        </p:nvSpPr>
        <p:spPr>
          <a:xfrm>
            <a:off x="7491846" y="2299716"/>
            <a:ext cx="2896164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8BC53F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Project 21923 Location NE of Idaho Falls</a:t>
            </a:r>
          </a:p>
        </p:txBody>
      </p:sp>
    </p:spTree>
    <p:extLst>
      <p:ext uri="{BB962C8B-B14F-4D97-AF65-F5344CB8AC3E}">
        <p14:creationId xmlns:p14="http://schemas.microsoft.com/office/powerpoint/2010/main" val="2011808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b="10444"/>
          <a:stretch>
            <a:fillRect/>
          </a:stretch>
        </p:blipFill>
        <p:spPr>
          <a:xfrm>
            <a:off x="0" y="0"/>
            <a:ext cx="12954000" cy="75065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E3B809-BC8F-ED85-0ADF-816E2EA0F1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51" b="1351"/>
          <a:stretch>
            <a:fillRect/>
          </a:stretch>
        </p:blipFill>
        <p:spPr>
          <a:xfrm>
            <a:off x="0" y="7696200"/>
            <a:ext cx="129540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1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ABF1DD-4819-D7CE-F068-20C038D046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27" t="1" b="-1216"/>
          <a:stretch>
            <a:fillRect/>
          </a:stretch>
        </p:blipFill>
        <p:spPr>
          <a:xfrm>
            <a:off x="0" y="0"/>
            <a:ext cx="12954000" cy="77897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2B0F3F-262B-419D-980E-AF049C43D1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51" b="1351"/>
          <a:stretch>
            <a:fillRect/>
          </a:stretch>
        </p:blipFill>
        <p:spPr>
          <a:xfrm>
            <a:off x="0" y="7696200"/>
            <a:ext cx="12954000" cy="685800"/>
          </a:xfrm>
          <a:prstGeom prst="rect">
            <a:avLst/>
          </a:prstGeom>
        </p:spPr>
      </p:pic>
      <p:sp>
        <p:nvSpPr>
          <p:cNvPr id="10" name="Preferred Alternative Title"/>
          <p:cNvSpPr txBox="1"/>
          <p:nvPr/>
        </p:nvSpPr>
        <p:spPr>
          <a:xfrm>
            <a:off x="119617" y="592239"/>
            <a:ext cx="5037174" cy="16004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4000" b="1" dirty="0">
                <a:ln w="9525">
                  <a:solidFill>
                    <a:srgbClr val="FFFFFF"/>
                  </a:solidFill>
                </a:ln>
                <a:solidFill>
                  <a:srgbClr val="1F3B87"/>
                </a:solidFill>
              </a:rPr>
              <a:t>PREFERRED  ALTERNATIVE 2</a:t>
            </a:r>
          </a:p>
          <a:p>
            <a:pPr algn="l"/>
            <a:r>
              <a:rPr lang="en-US" sz="2400" b="1" dirty="0">
                <a:ln w="6350">
                  <a:solidFill>
                    <a:srgbClr val="FFFFFF"/>
                  </a:solidFill>
                </a:ln>
                <a:solidFill>
                  <a:srgbClr val="1F3B87"/>
                </a:solidFill>
              </a:rPr>
              <a:t>Shifts Hitt Road East</a:t>
            </a:r>
          </a:p>
        </p:txBody>
      </p:sp>
    </p:spTree>
    <p:extLst>
      <p:ext uri="{BB962C8B-B14F-4D97-AF65-F5344CB8AC3E}">
        <p14:creationId xmlns:p14="http://schemas.microsoft.com/office/powerpoint/2010/main" val="2011808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685800" y="502920"/>
            <a:ext cx="11582400" cy="93268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lang="en-US" sz="4400" b="1" spc="200">
                <a:solidFill>
                  <a:srgbClr val="1F3B87"/>
                </a:solidFill>
              </a:rPr>
              <a:t>PROJECT IMPROVEMENTS</a:t>
            </a:r>
          </a:p>
        </p:txBody>
      </p:sp>
      <p:sp>
        <p:nvSpPr>
          <p:cNvPr id="3" name="Rule"/>
          <p:cNvSpPr/>
          <p:nvPr/>
        </p:nvSpPr>
        <p:spPr>
          <a:xfrm>
            <a:off x="685800" y="1508760"/>
            <a:ext cx="11582400" cy="45720"/>
          </a:xfrm>
          <a:prstGeom prst="rect">
            <a:avLst/>
          </a:prstGeom>
          <a:solidFill>
            <a:srgbClr val="76BC4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Left Column"/>
          <p:cNvSpPr txBox="1"/>
          <p:nvPr/>
        </p:nvSpPr>
        <p:spPr>
          <a:xfrm>
            <a:off x="685800" y="1627632"/>
            <a:ext cx="5303520" cy="4389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rgbClr val="76BC43"/>
                </a:solidFill>
              </a:rPr>
              <a:t>SAFETY</a:t>
            </a:r>
          </a:p>
          <a:p>
            <a:pPr marL="342900" indent="-342900">
              <a:spcAft>
                <a:spcPts val="2000"/>
              </a:spcAft>
              <a:buClr>
                <a:srgbClr val="76BC43"/>
              </a:buClr>
              <a:buChar char="■"/>
            </a:pPr>
            <a:r>
              <a:rPr lang="en-US" sz="2000" dirty="0"/>
              <a:t>Installing a median barrier along US 26 to restrict access at Iona Road to right-in/right-out movements. </a:t>
            </a:r>
          </a:p>
          <a:p>
            <a:pPr marL="342900" indent="-342900">
              <a:spcAft>
                <a:spcPts val="2000"/>
              </a:spcAft>
              <a:buClr>
                <a:srgbClr val="76BC43"/>
              </a:buClr>
              <a:buChar char="■"/>
            </a:pPr>
            <a:r>
              <a:rPr lang="en-US" sz="2000" dirty="0"/>
              <a:t>Improve access management by consolidating approaches and increasing their distance from intersections.</a:t>
            </a:r>
          </a:p>
          <a:p>
            <a:pPr marL="342900" indent="-342900">
              <a:spcAft>
                <a:spcPts val="2000"/>
              </a:spcAft>
              <a:buClr>
                <a:srgbClr val="76BC43"/>
              </a:buClr>
              <a:buChar char="■"/>
            </a:pPr>
            <a:r>
              <a:rPr lang="en-US" sz="2000" dirty="0"/>
              <a:t>Construct a pedestrian refuge island at the US 26/Hitt Road intersection. </a:t>
            </a:r>
          </a:p>
          <a:p>
            <a:pPr marL="342900" indent="-342900">
              <a:spcAft>
                <a:spcPts val="2000"/>
              </a:spcAft>
              <a:buClr>
                <a:srgbClr val="76BC43"/>
              </a:buClr>
              <a:buChar char="■"/>
            </a:pPr>
            <a:r>
              <a:rPr lang="en-US" sz="2000" dirty="0">
                <a:solidFill>
                  <a:srgbClr val="404040"/>
                </a:solidFill>
              </a:rPr>
              <a:t>Increased roadway capacity to improve safety</a:t>
            </a:r>
          </a:p>
        </p:txBody>
      </p:sp>
      <p:sp>
        <p:nvSpPr>
          <p:cNvPr id="6" name="Right Column"/>
          <p:cNvSpPr txBox="1"/>
          <p:nvPr/>
        </p:nvSpPr>
        <p:spPr>
          <a:xfrm>
            <a:off x="6477000" y="1627632"/>
            <a:ext cx="5791200" cy="4389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spcAft>
                <a:spcPts val="1200"/>
              </a:spcAft>
            </a:pPr>
            <a:r>
              <a:rPr lang="en-US" sz="2800" b="1" dirty="0">
                <a:solidFill>
                  <a:srgbClr val="2E9BD6"/>
                </a:solidFill>
              </a:rPr>
              <a:t>MOBILITY AND ACCESS</a:t>
            </a:r>
          </a:p>
          <a:p>
            <a:pPr marL="342900" indent="-342900">
              <a:spcAft>
                <a:spcPts val="2000"/>
              </a:spcAft>
              <a:buClr>
                <a:srgbClr val="2E9BD6"/>
              </a:buClr>
              <a:buChar char="■"/>
            </a:pPr>
            <a:r>
              <a:rPr lang="en-US" sz="2000" dirty="0"/>
              <a:t>Adding turn lanes and additional through lanes at the US 26/Hitt Road and Iona Road/Hitt Road intersections.</a:t>
            </a:r>
          </a:p>
          <a:p>
            <a:pPr marL="342900" indent="-342900">
              <a:spcAft>
                <a:spcPts val="2000"/>
              </a:spcAft>
              <a:buClr>
                <a:srgbClr val="2E9BD6"/>
              </a:buClr>
              <a:buChar char="■"/>
            </a:pPr>
            <a:r>
              <a:rPr lang="en-US" sz="2000" dirty="0"/>
              <a:t>Install a traffic signal at the Iona Road/Hitt Road intersection. Deleting the current roundabout.</a:t>
            </a:r>
          </a:p>
          <a:p>
            <a:pPr marL="342900" indent="-342900">
              <a:spcAft>
                <a:spcPts val="2000"/>
              </a:spcAft>
              <a:buClr>
                <a:srgbClr val="2E9BD6"/>
              </a:buClr>
              <a:buChar char="■"/>
            </a:pPr>
            <a:r>
              <a:rPr lang="en-US" sz="2000" dirty="0"/>
              <a:t>Construct sidewalks and crosswalks throughout the corridor.</a:t>
            </a:r>
          </a:p>
          <a:p>
            <a:pPr marL="342900" indent="-342900">
              <a:spcAft>
                <a:spcPts val="2000"/>
              </a:spcAft>
              <a:buClr>
                <a:srgbClr val="2E9BD6"/>
              </a:buClr>
              <a:buChar char="■"/>
            </a:pPr>
            <a:r>
              <a:rPr lang="en-US" sz="2000" dirty="0"/>
              <a:t>Add a dedicated slip lane for eastbound-to-southbound traffic.</a:t>
            </a:r>
          </a:p>
          <a:p>
            <a:pPr marL="342900" indent="-342900">
              <a:spcAft>
                <a:spcPts val="2000"/>
              </a:spcAft>
              <a:buClr>
                <a:srgbClr val="2E9BD6"/>
              </a:buClr>
              <a:buChar char="■"/>
            </a:pPr>
            <a:r>
              <a:rPr lang="en-US" sz="2000" dirty="0">
                <a:solidFill>
                  <a:srgbClr val="404040"/>
                </a:solidFill>
              </a:rPr>
              <a:t>Add lanes on Hitt Road and Iona Road increasing capacity</a:t>
            </a:r>
          </a:p>
          <a:p>
            <a:pPr marL="342900" indent="-342900">
              <a:spcAft>
                <a:spcPts val="2000"/>
              </a:spcAft>
              <a:buClr>
                <a:srgbClr val="2E9BD6"/>
              </a:buClr>
              <a:buChar char="■"/>
            </a:pPr>
            <a:r>
              <a:rPr lang="en-US" sz="2000" dirty="0">
                <a:solidFill>
                  <a:srgbClr val="404040"/>
                </a:solidFill>
              </a:rPr>
              <a:t>Install upgraded signals at Iona Rd and US-26 providing an opportunity to synchronize signal timing and minimize delays.</a:t>
            </a:r>
          </a:p>
        </p:txBody>
      </p:sp>
      <p:pic>
        <p:nvPicPr>
          <p:cNvPr id="7" name="Footer Band"/>
          <p:cNvPicPr>
            <a:picLocks noChangeAspect="1"/>
          </p:cNvPicPr>
          <p:nvPr/>
        </p:nvPicPr>
        <p:blipFill>
          <a:blip r:embed="rId2"/>
          <a:srcRect t="1351" b="1351"/>
          <a:stretch>
            <a:fillRect/>
          </a:stretch>
        </p:blipFill>
        <p:spPr>
          <a:xfrm>
            <a:off x="0" y="7696200"/>
            <a:ext cx="129540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443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D6247-ACEF-4227-0C1C-E1C17BF85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E63C7-FED8-7757-3582-3EE30BCEF7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495" y="790575"/>
            <a:ext cx="1072308" cy="6800850"/>
          </a:xfrm>
        </p:spPr>
        <p:txBody>
          <a:bodyPr anchor="ctr">
            <a:normAutofit fontScale="70000" lnSpcReduction="20000"/>
          </a:bodyPr>
          <a:lstStyle/>
          <a:p>
            <a:r>
              <a:rPr lang="en-US" sz="5950" dirty="0"/>
              <a:t>Quantities &amp; Considerations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3FA823-12A0-F7EB-BF96-3A15ACCEF3CE}"/>
              </a:ext>
            </a:extLst>
          </p:cNvPr>
          <p:cNvSpPr txBox="1"/>
          <p:nvPr/>
        </p:nvSpPr>
        <p:spPr>
          <a:xfrm>
            <a:off x="3784114" y="807620"/>
            <a:ext cx="8266516" cy="7777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Approximate Quantities of large bid items </a:t>
            </a:r>
          </a:p>
          <a:p>
            <a:pPr marL="303609" indent="-303609">
              <a:buFont typeface="Arial" panose="020B0604020202020204" pitchFamily="34" charset="0"/>
              <a:buChar char="•"/>
            </a:pPr>
            <a:r>
              <a:rPr lang="en-US" sz="2000" dirty="0"/>
              <a:t>Superpave HMA SP-3 (11,000 TON)</a:t>
            </a:r>
          </a:p>
          <a:p>
            <a:pPr marL="303609" indent="-303609">
              <a:buFont typeface="Arial" panose="020B0604020202020204" pitchFamily="34" charset="0"/>
              <a:buChar char="•"/>
            </a:pPr>
            <a:r>
              <a:rPr lang="en-US" sz="2000" dirty="0"/>
              <a:t>¾” Aggregate Type B for Base (18,900 TON)</a:t>
            </a:r>
          </a:p>
          <a:p>
            <a:pPr marL="303609" indent="-303609">
              <a:buFont typeface="Arial" panose="020B0604020202020204" pitchFamily="34" charset="0"/>
              <a:buChar char="•"/>
            </a:pPr>
            <a:r>
              <a:rPr lang="en-US" sz="2000" dirty="0"/>
              <a:t>18 Paved Approach's </a:t>
            </a:r>
          </a:p>
          <a:p>
            <a:pPr marL="303609" indent="-303609">
              <a:buFont typeface="Arial" panose="020B0604020202020204" pitchFamily="34" charset="0"/>
              <a:buChar char="•"/>
            </a:pPr>
            <a:r>
              <a:rPr lang="en-US" sz="2000" dirty="0"/>
              <a:t>Sidewalk, Driveway, &amp; Curb Ramp (4,500 SY) Concrete</a:t>
            </a:r>
          </a:p>
          <a:p>
            <a:pPr marL="303609" indent="-303609">
              <a:buFont typeface="Arial" panose="020B0604020202020204" pitchFamily="34" charset="0"/>
              <a:buChar char="•"/>
            </a:pPr>
            <a:r>
              <a:rPr lang="en-US" sz="2000" dirty="0"/>
              <a:t>Curb, Gutter, Traffic Separator Type 1 (7,500 ft) Concrete</a:t>
            </a:r>
          </a:p>
          <a:p>
            <a:pPr marL="303609" indent="-303609">
              <a:buFont typeface="Arial" panose="020B0604020202020204" pitchFamily="34" charset="0"/>
              <a:buChar char="•"/>
            </a:pPr>
            <a:r>
              <a:rPr lang="en-US" sz="2000" dirty="0"/>
              <a:t>Signals, Controllers, Cabinets, Ped poles, Intersection Detection Equip, Illumination &amp; Misc. Electrical Equipment </a:t>
            </a:r>
            <a:r>
              <a:rPr lang="en-US" sz="2000" dirty="0">
                <a:highlight>
                  <a:srgbClr val="FFFF00"/>
                </a:highlight>
              </a:rPr>
              <a:t>Note: This equipment will need to be ordered in advance to meet project schedule.</a:t>
            </a:r>
          </a:p>
          <a:p>
            <a:endParaRPr lang="en-US" sz="2000" b="1" dirty="0"/>
          </a:p>
          <a:p>
            <a:r>
              <a:rPr lang="en-US" sz="2000" b="1" dirty="0"/>
              <a:t>Coordination with</a:t>
            </a:r>
          </a:p>
          <a:p>
            <a:pPr marL="303609" indent="-303609">
              <a:buFont typeface="Arial" panose="020B0604020202020204" pitchFamily="34" charset="0"/>
              <a:buChar char="•"/>
            </a:pPr>
            <a:r>
              <a:rPr lang="en-US" sz="2000" dirty="0"/>
              <a:t>Emergency Services</a:t>
            </a:r>
          </a:p>
          <a:p>
            <a:pPr marL="303609" indent="-303609">
              <a:buFont typeface="Arial" panose="020B0604020202020204" pitchFamily="34" charset="0"/>
              <a:buChar char="•"/>
            </a:pPr>
            <a:r>
              <a:rPr lang="en-US" sz="2000" dirty="0"/>
              <a:t>Bonneville School District &amp; Business’s in the project area</a:t>
            </a:r>
          </a:p>
          <a:p>
            <a:pPr marL="303609" indent="-303609">
              <a:buFont typeface="Arial" panose="020B0604020202020204" pitchFamily="34" charset="0"/>
              <a:buChar char="•"/>
            </a:pPr>
            <a:r>
              <a:rPr lang="en-US" sz="2000" dirty="0"/>
              <a:t>All utility companies in the project limits – </a:t>
            </a:r>
            <a:r>
              <a:rPr lang="en-US" sz="2000" u="sng" dirty="0"/>
              <a:t>Falls Water</a:t>
            </a:r>
            <a:r>
              <a:rPr lang="en-US" sz="2000" dirty="0"/>
              <a:t> has requested contractor Coordination for up to a 14 day max time period for installation of new waterline. </a:t>
            </a:r>
          </a:p>
          <a:p>
            <a:pPr marL="303609" indent="-303609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b="1" dirty="0"/>
              <a:t>Other</a:t>
            </a:r>
          </a:p>
          <a:p>
            <a:pPr marL="303609" indent="-303609">
              <a:buFont typeface="Arial" panose="020B0604020202020204" pitchFamily="34" charset="0"/>
              <a:buChar char="•"/>
            </a:pPr>
            <a:r>
              <a:rPr lang="en-US" sz="2000" dirty="0"/>
              <a:t>Maintain access to local business’s</a:t>
            </a:r>
          </a:p>
          <a:p>
            <a:pPr marL="303609" indent="-303609">
              <a:buFont typeface="Arial" panose="020B0604020202020204" pitchFamily="34" charset="0"/>
              <a:buChar char="•"/>
            </a:pPr>
            <a:r>
              <a:rPr lang="en-US" sz="2000" dirty="0"/>
              <a:t>Irrigation work (Culverts and drainage)</a:t>
            </a:r>
          </a:p>
          <a:p>
            <a:pPr marL="303609" indent="-303609">
              <a:buFont typeface="Arial" panose="020B0604020202020204" pitchFamily="34" charset="0"/>
              <a:buChar char="•"/>
            </a:pPr>
            <a:r>
              <a:rPr lang="en-US" sz="2000" dirty="0"/>
              <a:t>Limited night work for staging purposes at north side of Hitt &amp; 26 intersection</a:t>
            </a:r>
          </a:p>
          <a:p>
            <a:pPr marL="303609" indent="-303609">
              <a:buFont typeface="Arial" panose="020B0604020202020204" pitchFamily="34" charset="0"/>
              <a:buChar char="•"/>
            </a:pPr>
            <a:r>
              <a:rPr lang="en-US" sz="2000"/>
              <a:t>Contract Requires </a:t>
            </a:r>
            <a:r>
              <a:rPr lang="en-US" sz="2000" dirty="0"/>
              <a:t>Davis Bacon Wages &amp; Buy America provisions</a:t>
            </a:r>
          </a:p>
          <a:p>
            <a:pPr marL="303609" indent="-303609">
              <a:buFont typeface="Arial" panose="020B0604020202020204" pitchFamily="34" charset="0"/>
              <a:buChar char="•"/>
            </a:pPr>
            <a:endParaRPr lang="en-US" sz="1913" dirty="0"/>
          </a:p>
        </p:txBody>
      </p:sp>
    </p:spTree>
    <p:extLst>
      <p:ext uri="{BB962C8B-B14F-4D97-AF65-F5344CB8AC3E}">
        <p14:creationId xmlns:p14="http://schemas.microsoft.com/office/powerpoint/2010/main" val="4088719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685800" y="502920"/>
            <a:ext cx="11582400" cy="93268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en-US" sz="4400" b="1" spc="200" dirty="0">
                <a:solidFill>
                  <a:srgbClr val="1F3B87"/>
                </a:solidFill>
              </a:rPr>
              <a:t>PROJECT SCHEDULE</a:t>
            </a:r>
          </a:p>
        </p:txBody>
      </p:sp>
      <p:sp>
        <p:nvSpPr>
          <p:cNvPr id="3" name="Rule"/>
          <p:cNvSpPr/>
          <p:nvPr/>
        </p:nvSpPr>
        <p:spPr>
          <a:xfrm>
            <a:off x="685800" y="1508760"/>
            <a:ext cx="11582400" cy="45720"/>
          </a:xfrm>
          <a:prstGeom prst="rect">
            <a:avLst/>
          </a:prstGeom>
          <a:solidFill>
            <a:srgbClr val="76BC4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Timeline Road"/>
          <p:cNvSpPr/>
          <p:nvPr/>
        </p:nvSpPr>
        <p:spPr>
          <a:xfrm>
            <a:off x="838200" y="4297680"/>
            <a:ext cx="11277600" cy="548640"/>
          </a:xfrm>
          <a:prstGeom prst="rightArrow">
            <a:avLst>
              <a:gd name="adj1" fmla="val 100000"/>
              <a:gd name="adj2" fmla="val 4500"/>
            </a:avLst>
          </a:prstGeom>
          <a:gradFill>
            <a:gsLst>
              <a:gs pos="0">
                <a:srgbClr val="76BC43"/>
              </a:gs>
              <a:gs pos="50000">
                <a:srgbClr val="2E9BD6"/>
              </a:gs>
              <a:gs pos="100000">
                <a:srgbClr val="1F3B87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enter Stripe"/>
          <p:cNvSpPr/>
          <p:nvPr/>
        </p:nvSpPr>
        <p:spPr>
          <a:xfrm>
            <a:off x="1143000" y="4572000"/>
            <a:ext cx="10515600" cy="0"/>
          </a:xfrm>
          <a:prstGeom prst="line">
            <a:avLst/>
          </a:prstGeom>
          <a:ln w="34925">
            <a:solidFill>
              <a:srgbClr val="FFFFFF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0" name="Milestone 1 Title"/>
          <p:cNvSpPr txBox="1"/>
          <p:nvPr/>
        </p:nvSpPr>
        <p:spPr>
          <a:xfrm>
            <a:off x="777240" y="2560320"/>
            <a:ext cx="393192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en-US" sz="2400" b="1" dirty="0">
                <a:solidFill>
                  <a:srgbClr val="1F3B87"/>
                </a:solidFill>
              </a:rPr>
              <a:t>Advertisement for Bid</a:t>
            </a:r>
          </a:p>
        </p:txBody>
      </p:sp>
      <p:sp>
        <p:nvSpPr>
          <p:cNvPr id="22" name="Milestone 1 Date"/>
          <p:cNvSpPr/>
          <p:nvPr/>
        </p:nvSpPr>
        <p:spPr>
          <a:xfrm>
            <a:off x="1371600" y="3236976"/>
            <a:ext cx="2743200" cy="640080"/>
          </a:xfrm>
          <a:prstGeom prst="roundRect">
            <a:avLst>
              <a:gd name="adj" fmla="val 25000"/>
            </a:avLst>
          </a:prstGeom>
          <a:solidFill>
            <a:srgbClr val="76BC43"/>
          </a:solidFill>
          <a:ln>
            <a:noFill/>
          </a:ln>
          <a:effectLst>
            <a:outerShdw blurRad="152400" dist="50800" dir="5400000" algn="ctr" rotWithShape="0">
              <a:srgbClr val="1F3B87">
                <a:alpha val="28000"/>
              </a:srgbClr>
            </a:outerShdw>
          </a:effectLst>
        </p:spPr>
        <p:txBody>
          <a:bodyPr lIns="0" tIns="0" rIns="0" bIns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December 2026</a:t>
            </a:r>
          </a:p>
        </p:txBody>
      </p:sp>
      <p:sp>
        <p:nvSpPr>
          <p:cNvPr id="23" name="Milestone 1 Stem"/>
          <p:cNvSpPr>
            <a:spLocks/>
          </p:cNvSpPr>
          <p:nvPr/>
        </p:nvSpPr>
        <p:spPr>
          <a:xfrm>
            <a:off x="2720340" y="3877056"/>
            <a:ext cx="45720" cy="275844"/>
          </a:xfrm>
          <a:prstGeom prst="rect">
            <a:avLst/>
          </a:prstGeom>
          <a:solidFill>
            <a:srgbClr val="76BC4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Milestone 1 Marker"/>
          <p:cNvSpPr/>
          <p:nvPr/>
        </p:nvSpPr>
        <p:spPr>
          <a:xfrm>
            <a:off x="2286000" y="4114800"/>
            <a:ext cx="914400" cy="914400"/>
          </a:xfrm>
          <a:prstGeom prst="ellipse">
            <a:avLst/>
          </a:prstGeom>
          <a:solidFill>
            <a:srgbClr val="FFFFFF"/>
          </a:solidFill>
          <a:ln w="66675">
            <a:solidFill>
              <a:srgbClr val="76BC43"/>
            </a:solidFill>
          </a:ln>
          <a:effectLst>
            <a:outerShdw blurRad="127000" dist="38100" dir="5400000" algn="ctr" rotWithShape="0">
              <a:srgbClr val="000000">
                <a:alpha val="25000"/>
              </a:srgbClr>
            </a:outerShdw>
          </a:effectLst>
        </p:spPr>
        <p:txBody>
          <a:bodyPr lIns="0" tIns="0" rIns="0" bIns="0" anchor="ctr"/>
          <a:lstStyle/>
          <a:p>
            <a:pPr algn="ctr"/>
            <a:r>
              <a:rPr lang="en-US" sz="2400" b="1" dirty="0">
                <a:solidFill>
                  <a:srgbClr val="76BC43"/>
                </a:solidFill>
              </a:rPr>
              <a:t>1</a:t>
            </a:r>
          </a:p>
        </p:txBody>
      </p:sp>
      <p:sp>
        <p:nvSpPr>
          <p:cNvPr id="30" name="Milestone 2 Title"/>
          <p:cNvSpPr txBox="1"/>
          <p:nvPr/>
        </p:nvSpPr>
        <p:spPr>
          <a:xfrm>
            <a:off x="4511040" y="6035040"/>
            <a:ext cx="393192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en-US" sz="2400" b="1" dirty="0">
                <a:solidFill>
                  <a:srgbClr val="1F3B87"/>
                </a:solidFill>
              </a:rPr>
              <a:t>Construction Begins</a:t>
            </a:r>
          </a:p>
        </p:txBody>
      </p:sp>
      <p:sp>
        <p:nvSpPr>
          <p:cNvPr id="32" name="Milestone 2 Date"/>
          <p:cNvSpPr/>
          <p:nvPr/>
        </p:nvSpPr>
        <p:spPr>
          <a:xfrm>
            <a:off x="5105400" y="5303520"/>
            <a:ext cx="2743200" cy="640080"/>
          </a:xfrm>
          <a:prstGeom prst="roundRect">
            <a:avLst>
              <a:gd name="adj" fmla="val 25000"/>
            </a:avLst>
          </a:prstGeom>
          <a:solidFill>
            <a:srgbClr val="2E9BD6"/>
          </a:solidFill>
          <a:ln>
            <a:noFill/>
          </a:ln>
          <a:effectLst>
            <a:outerShdw blurRad="152400" dist="50800" dir="5400000" algn="ctr" rotWithShape="0">
              <a:srgbClr val="1F3B87">
                <a:alpha val="28000"/>
              </a:srgbClr>
            </a:outerShdw>
          </a:effectLst>
        </p:spPr>
        <p:txBody>
          <a:bodyPr lIns="0" tIns="0" rIns="0" bIns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April 2027</a:t>
            </a:r>
          </a:p>
        </p:txBody>
      </p:sp>
      <p:sp>
        <p:nvSpPr>
          <p:cNvPr id="33" name="Milestone 2 Stem"/>
          <p:cNvSpPr>
            <a:spLocks/>
          </p:cNvSpPr>
          <p:nvPr/>
        </p:nvSpPr>
        <p:spPr>
          <a:xfrm>
            <a:off x="6454140" y="4966716"/>
            <a:ext cx="45720" cy="336804"/>
          </a:xfrm>
          <a:prstGeom prst="rect">
            <a:avLst/>
          </a:prstGeom>
          <a:solidFill>
            <a:srgbClr val="2E9B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" name="Milestone 2 Marker"/>
          <p:cNvSpPr/>
          <p:nvPr/>
        </p:nvSpPr>
        <p:spPr>
          <a:xfrm>
            <a:off x="6019800" y="4114800"/>
            <a:ext cx="914400" cy="914400"/>
          </a:xfrm>
          <a:prstGeom prst="ellipse">
            <a:avLst/>
          </a:prstGeom>
          <a:solidFill>
            <a:srgbClr val="FFFFFF"/>
          </a:solidFill>
          <a:ln w="66675">
            <a:solidFill>
              <a:srgbClr val="2E9BD6"/>
            </a:solidFill>
          </a:ln>
          <a:effectLst>
            <a:outerShdw blurRad="127000" dist="38100" dir="5400000" algn="ctr" rotWithShape="0">
              <a:srgbClr val="000000">
                <a:alpha val="25000"/>
              </a:srgbClr>
            </a:outerShdw>
          </a:effectLst>
        </p:spPr>
        <p:txBody>
          <a:bodyPr lIns="0" tIns="0" rIns="0" bIns="0" anchor="ctr"/>
          <a:lstStyle/>
          <a:p>
            <a:pPr algn="ctr"/>
            <a:r>
              <a:rPr lang="en-US" sz="2400" b="1" dirty="0">
                <a:solidFill>
                  <a:srgbClr val="2E9BD6"/>
                </a:solidFill>
              </a:rPr>
              <a:t>2</a:t>
            </a:r>
          </a:p>
        </p:txBody>
      </p:sp>
      <p:sp>
        <p:nvSpPr>
          <p:cNvPr id="40" name="Milestone 3 Title"/>
          <p:cNvSpPr txBox="1"/>
          <p:nvPr/>
        </p:nvSpPr>
        <p:spPr>
          <a:xfrm>
            <a:off x="8244840" y="2560320"/>
            <a:ext cx="393192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lang="en-US" sz="2400" b="1" dirty="0">
                <a:solidFill>
                  <a:srgbClr val="1F3B87"/>
                </a:solidFill>
              </a:rPr>
              <a:t>Work Complete</a:t>
            </a:r>
          </a:p>
        </p:txBody>
      </p:sp>
      <p:sp>
        <p:nvSpPr>
          <p:cNvPr id="42" name="Milestone 3 Date"/>
          <p:cNvSpPr/>
          <p:nvPr/>
        </p:nvSpPr>
        <p:spPr>
          <a:xfrm>
            <a:off x="8839200" y="3236976"/>
            <a:ext cx="2743200" cy="640080"/>
          </a:xfrm>
          <a:prstGeom prst="roundRect">
            <a:avLst>
              <a:gd name="adj" fmla="val 25000"/>
            </a:avLst>
          </a:prstGeom>
          <a:solidFill>
            <a:srgbClr val="1F3B87"/>
          </a:solidFill>
          <a:ln>
            <a:noFill/>
          </a:ln>
          <a:effectLst>
            <a:outerShdw blurRad="152400" dist="50800" dir="5400000" algn="ctr" rotWithShape="0">
              <a:srgbClr val="1F3B87">
                <a:alpha val="28000"/>
              </a:srgbClr>
            </a:outerShdw>
          </a:effectLst>
        </p:spPr>
        <p:txBody>
          <a:bodyPr lIns="0" tIns="0" rIns="0" bIns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September 2027</a:t>
            </a:r>
          </a:p>
        </p:txBody>
      </p:sp>
      <p:sp>
        <p:nvSpPr>
          <p:cNvPr id="43" name="Milestone 3 Stem"/>
          <p:cNvSpPr>
            <a:spLocks/>
          </p:cNvSpPr>
          <p:nvPr/>
        </p:nvSpPr>
        <p:spPr>
          <a:xfrm>
            <a:off x="10187940" y="3877056"/>
            <a:ext cx="45720" cy="275844"/>
          </a:xfrm>
          <a:prstGeom prst="rect">
            <a:avLst/>
          </a:prstGeom>
          <a:solidFill>
            <a:srgbClr val="1F3B87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1" name="Milestone 3 Marker"/>
          <p:cNvSpPr/>
          <p:nvPr/>
        </p:nvSpPr>
        <p:spPr>
          <a:xfrm>
            <a:off x="9753600" y="4114800"/>
            <a:ext cx="914400" cy="914400"/>
          </a:xfrm>
          <a:prstGeom prst="ellipse">
            <a:avLst/>
          </a:prstGeom>
          <a:solidFill>
            <a:srgbClr val="FFFFFF"/>
          </a:solidFill>
          <a:ln w="66675">
            <a:solidFill>
              <a:srgbClr val="1F3B87"/>
            </a:solidFill>
          </a:ln>
          <a:effectLst>
            <a:outerShdw blurRad="127000" dist="38100" dir="5400000" algn="ctr" rotWithShape="0">
              <a:srgbClr val="000000">
                <a:alpha val="25000"/>
              </a:srgbClr>
            </a:outerShdw>
          </a:effectLst>
        </p:spPr>
        <p:txBody>
          <a:bodyPr lIns="0" tIns="0" rIns="0" bIns="0" anchor="ctr"/>
          <a:lstStyle/>
          <a:p>
            <a:pPr algn="ctr"/>
            <a:r>
              <a:rPr lang="en-US" sz="2400" b="1" dirty="0">
                <a:solidFill>
                  <a:srgbClr val="1F3B87"/>
                </a:solidFill>
              </a:rPr>
              <a:t>3</a:t>
            </a:r>
          </a:p>
        </p:txBody>
      </p:sp>
      <p:pic>
        <p:nvPicPr>
          <p:cNvPr id="7" name="Footer Band"/>
          <p:cNvPicPr>
            <a:picLocks noChangeAspect="1"/>
          </p:cNvPicPr>
          <p:nvPr/>
        </p:nvPicPr>
        <p:blipFill>
          <a:blip r:embed="rId3"/>
          <a:srcRect t="1351" b="1351"/>
          <a:stretch>
            <a:fillRect/>
          </a:stretch>
        </p:blipFill>
        <p:spPr>
          <a:xfrm>
            <a:off x="0" y="7696200"/>
            <a:ext cx="12954000" cy="685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7b9ae456-aee9-493f-bc5f-bc65fc2d9a3e}" enabled="0" method="" siteId="{7b9ae456-aee9-493f-bc5f-bc65fc2d9a3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291</TotalTime>
  <Words>494</Words>
  <Application>Microsoft Office PowerPoint</Application>
  <DocSecurity>0</DocSecurity>
  <PresentationFormat>Custom</PresentationFormat>
  <Paragraphs>58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Neue Haas Grotesk Text Pro</vt:lpstr>
      <vt:lpstr>System Font Regular</vt:lpstr>
      <vt:lpstr>Bjorn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Sky Buffat</cp:lastModifiedBy>
  <cp:revision>18</cp:revision>
  <cp:lastPrinted>2026-09-02T22:01:57Z</cp:lastPrinted>
  <dcterms:created xsi:type="dcterms:W3CDTF">2026-08-28T17:08:04Z</dcterms:created>
  <dcterms:modified xsi:type="dcterms:W3CDTF">2026-10-02T19:52:32Z</dcterms:modified>
</cp:coreProperties>
</file>